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88" r:id="rId2"/>
    <p:sldId id="487" r:id="rId3"/>
    <p:sldId id="446" r:id="rId4"/>
    <p:sldId id="447" r:id="rId5"/>
    <p:sldId id="411" r:id="rId6"/>
    <p:sldId id="500" r:id="rId7"/>
    <p:sldId id="513" r:id="rId8"/>
    <p:sldId id="501" r:id="rId9"/>
    <p:sldId id="503" r:id="rId10"/>
    <p:sldId id="441" r:id="rId11"/>
    <p:sldId id="466" r:id="rId12"/>
    <p:sldId id="412" r:id="rId13"/>
    <p:sldId id="504" r:id="rId14"/>
    <p:sldId id="509" r:id="rId15"/>
    <p:sldId id="510" r:id="rId16"/>
    <p:sldId id="511" r:id="rId17"/>
    <p:sldId id="512" r:id="rId18"/>
    <p:sldId id="508" r:id="rId19"/>
    <p:sldId id="515" r:id="rId20"/>
    <p:sldId id="516" r:id="rId21"/>
    <p:sldId id="539" r:id="rId22"/>
    <p:sldId id="540" r:id="rId23"/>
    <p:sldId id="541" r:id="rId24"/>
    <p:sldId id="517" r:id="rId25"/>
    <p:sldId id="518" r:id="rId26"/>
    <p:sldId id="520" r:id="rId27"/>
    <p:sldId id="519" r:id="rId28"/>
    <p:sldId id="521" r:id="rId29"/>
    <p:sldId id="522" r:id="rId30"/>
    <p:sldId id="523" r:id="rId31"/>
    <p:sldId id="524" r:id="rId32"/>
    <p:sldId id="542" r:id="rId33"/>
    <p:sldId id="543" r:id="rId34"/>
    <p:sldId id="54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45" r:id="rId44"/>
    <p:sldId id="546" r:id="rId45"/>
    <p:sldId id="547" r:id="rId46"/>
    <p:sldId id="533" r:id="rId47"/>
    <p:sldId id="534" r:id="rId48"/>
    <p:sldId id="535" r:id="rId49"/>
    <p:sldId id="536" r:id="rId50"/>
    <p:sldId id="537" r:id="rId51"/>
    <p:sldId id="538" r:id="rId52"/>
    <p:sldId id="51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8C8F0"/>
    <a:srgbClr val="F6F8F8"/>
    <a:srgbClr val="1E1E1E"/>
    <a:srgbClr val="0857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6" autoAdjust="0"/>
    <p:restoredTop sz="89423" autoAdjust="0"/>
  </p:normalViewPr>
  <p:slideViewPr>
    <p:cSldViewPr snapToGrid="0">
      <p:cViewPr varScale="1">
        <p:scale>
          <a:sx n="102" d="100"/>
          <a:sy n="102" d="100"/>
        </p:scale>
        <p:origin x="9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14E69-8A58-4547-836A-64CD029DF4D9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FCD8-F15D-4EB7-8472-11030A726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198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Regular" charset="0"/>
              </a:defRPr>
            </a:lvl1pPr>
          </a:lstStyle>
          <a:p>
            <a:fld id="{9F8AD688-AAD5-AA44-BF22-5C65FEC78B41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Regular" charset="0"/>
              </a:defRPr>
            </a:lvl1pPr>
          </a:lstStyle>
          <a:p>
            <a:fld id="{94B20805-E84E-5F40-B0C4-D71BF695A2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93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1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97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8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6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17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41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6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01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2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2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87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74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28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03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40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76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41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769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56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175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0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85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76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76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903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327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85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29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91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19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3133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5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03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2127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489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436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732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702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810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2501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6573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4766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166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695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8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4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4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7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978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94445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903609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12773"/>
            <a:ext cx="12192000" cy="160916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01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99405" y="1729946"/>
            <a:ext cx="3435178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376686" y="1729946"/>
            <a:ext cx="3435178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53967" y="1729946"/>
            <a:ext cx="3435178" cy="2295571"/>
          </a:xfrm>
          <a:prstGeom prst="roundRect">
            <a:avLst>
              <a:gd name="adj" fmla="val 3210"/>
            </a:avLst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68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5597611" y="363482"/>
            <a:ext cx="5766822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597610" y="778215"/>
            <a:ext cx="4823925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288692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787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181600" y="2651306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264728" y="1276337"/>
            <a:ext cx="1662545" cy="1662545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541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65887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07906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192233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7305406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9418580" y="1754163"/>
            <a:ext cx="1828800" cy="1828800"/>
          </a:xfrm>
          <a:prstGeom prst="ellipse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1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1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546389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8214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2" y="1294445"/>
            <a:ext cx="2955684" cy="5187144"/>
          </a:xfrm>
          <a:prstGeom prst="rect">
            <a:avLst/>
          </a:prstGeom>
        </p:spPr>
      </p:pic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937917" y="1836993"/>
            <a:ext cx="2048712" cy="358373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24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19" y="1468492"/>
            <a:ext cx="2442714" cy="428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76" y="1468492"/>
            <a:ext cx="2442714" cy="4286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33" y="1468492"/>
            <a:ext cx="2442714" cy="428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289" y="1468492"/>
            <a:ext cx="2442714" cy="4286895"/>
          </a:xfrm>
          <a:prstGeom prst="rect">
            <a:avLst/>
          </a:prstGeom>
        </p:spPr>
      </p:pic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91730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127157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450227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773296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16820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39231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61642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84054" y="5522754"/>
            <a:ext cx="2703714" cy="288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Sample </a:t>
            </a:r>
            <a:r>
              <a:rPr lang="en-US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50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50000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50000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5000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3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6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4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4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4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5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2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6" grpId="0" build="p">
            <p:tmplLst>
              <p:tmpl lvl="1">
                <p:tnLst>
                  <p:par>
                    <p:cTn presetID="2" presetClass="entr" presetSubtype="4" decel="50000" fill="hold" nodeType="withEffect">
                      <p:stCondLst>
                        <p:cond delay="2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000" fill="hold"/>
                            <p:tgtEl>
                              <p:spTgt spid="16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12192000" cy="434957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174788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5363547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8552306" y="1935358"/>
            <a:ext cx="1464905" cy="256250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75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18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889749" y="1719558"/>
            <a:ext cx="5305476" cy="339558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333340" y="1998733"/>
            <a:ext cx="2532102" cy="3166719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806245" y="3412808"/>
            <a:ext cx="991764" cy="175264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58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4324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37" y="1468492"/>
            <a:ext cx="2442714" cy="4286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7" y="1468492"/>
            <a:ext cx="2442714" cy="4286895"/>
          </a:xfrm>
          <a:prstGeom prst="rect">
            <a:avLst/>
          </a:prstGeom>
        </p:spPr>
      </p:pic>
      <p:sp>
        <p:nvSpPr>
          <p:cNvPr id="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954162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452622" y="1935357"/>
            <a:ext cx="1693150" cy="2961763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947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777861" y="2194849"/>
            <a:ext cx="4720680" cy="2969112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973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5" y="1828442"/>
            <a:ext cx="6062995" cy="4330255"/>
          </a:xfrm>
          <a:prstGeom prst="rect">
            <a:avLst/>
          </a:prstGeom>
        </p:spPr>
      </p:pic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824147" y="2086520"/>
            <a:ext cx="4542850" cy="340935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35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548834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40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1065064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6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00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719770" y="1420800"/>
            <a:ext cx="5553971" cy="3321586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37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120681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06475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711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54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1058897" y="363482"/>
            <a:ext cx="10515600" cy="516230"/>
          </a:xfrm>
          <a:prstGeom prst="rect">
            <a:avLst/>
          </a:prstGeom>
        </p:spPr>
        <p:txBody>
          <a:bodyPr/>
          <a:lstStyle>
            <a:lvl1pPr algn="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29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2435337" y="2444526"/>
            <a:ext cx="7351959" cy="45493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7682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343498" y="3113903"/>
            <a:ext cx="5510059" cy="388002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49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7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65" y="1796187"/>
            <a:ext cx="2687535" cy="4716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441" y="1796187"/>
            <a:ext cx="2687535" cy="4716551"/>
          </a:xfrm>
          <a:prstGeom prst="rect">
            <a:avLst/>
          </a:prstGeom>
        </p:spPr>
      </p:pic>
      <p:sp>
        <p:nvSpPr>
          <p:cNvPr id="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094937" y="2327125"/>
            <a:ext cx="1822387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409230" y="2327125"/>
            <a:ext cx="1822387" cy="324250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847013" y="988559"/>
            <a:ext cx="3730919" cy="5869441"/>
            <a:chOff x="5847013" y="988559"/>
            <a:chExt cx="3730919" cy="5869441"/>
          </a:xfrm>
        </p:grpSpPr>
        <p:sp>
          <p:nvSpPr>
            <p:cNvPr id="4" name="Freeform 17"/>
            <p:cNvSpPr>
              <a:spLocks/>
            </p:cNvSpPr>
            <p:nvPr/>
          </p:nvSpPr>
          <p:spPr bwMode="auto">
            <a:xfrm>
              <a:off x="6176018" y="4061459"/>
              <a:ext cx="2171433" cy="2421474"/>
            </a:xfrm>
            <a:custGeom>
              <a:avLst/>
              <a:gdLst>
                <a:gd name="T0" fmla="*/ 0 w 330"/>
                <a:gd name="T1" fmla="*/ 330 h 368"/>
                <a:gd name="T2" fmla="*/ 173 w 330"/>
                <a:gd name="T3" fmla="*/ 368 h 368"/>
                <a:gd name="T4" fmla="*/ 203 w 330"/>
                <a:gd name="T5" fmla="*/ 232 h 368"/>
                <a:gd name="T6" fmla="*/ 330 w 330"/>
                <a:gd name="T7" fmla="*/ 57 h 368"/>
                <a:gd name="T8" fmla="*/ 71 w 330"/>
                <a:gd name="T9" fmla="*/ 0 h 368"/>
                <a:gd name="T10" fmla="*/ 0 w 330"/>
                <a:gd name="T11" fmla="*/ 33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368">
                  <a:moveTo>
                    <a:pt x="0" y="330"/>
                  </a:moveTo>
                  <a:lnTo>
                    <a:pt x="173" y="368"/>
                  </a:lnTo>
                  <a:lnTo>
                    <a:pt x="203" y="232"/>
                  </a:lnTo>
                  <a:lnTo>
                    <a:pt x="330" y="57"/>
                  </a:lnTo>
                  <a:lnTo>
                    <a:pt x="71" y="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6603726" y="4462847"/>
              <a:ext cx="572471" cy="980436"/>
            </a:xfrm>
            <a:custGeom>
              <a:avLst/>
              <a:gdLst>
                <a:gd name="T0" fmla="*/ 18 w 71"/>
                <a:gd name="T1" fmla="*/ 0 h 123"/>
                <a:gd name="T2" fmla="*/ 36 w 71"/>
                <a:gd name="T3" fmla="*/ 123 h 123"/>
                <a:gd name="T4" fmla="*/ 18 w 71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23">
                  <a:moveTo>
                    <a:pt x="18" y="0"/>
                  </a:moveTo>
                  <a:cubicBezTo>
                    <a:pt x="39" y="33"/>
                    <a:pt x="71" y="84"/>
                    <a:pt x="36" y="123"/>
                  </a:cubicBezTo>
                  <a:cubicBezTo>
                    <a:pt x="20" y="111"/>
                    <a:pt x="0" y="47"/>
                    <a:pt x="1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6768227" y="988559"/>
              <a:ext cx="2809705" cy="3961215"/>
            </a:xfrm>
            <a:custGeom>
              <a:avLst/>
              <a:gdLst>
                <a:gd name="T0" fmla="*/ 73 w 352"/>
                <a:gd name="T1" fmla="*/ 0 h 496"/>
                <a:gd name="T2" fmla="*/ 279 w 352"/>
                <a:gd name="T3" fmla="*/ 0 h 496"/>
                <a:gd name="T4" fmla="*/ 352 w 352"/>
                <a:gd name="T5" fmla="*/ 52 h 496"/>
                <a:gd name="T6" fmla="*/ 352 w 352"/>
                <a:gd name="T7" fmla="*/ 444 h 496"/>
                <a:gd name="T8" fmla="*/ 279 w 352"/>
                <a:gd name="T9" fmla="*/ 496 h 496"/>
                <a:gd name="T10" fmla="*/ 73 w 352"/>
                <a:gd name="T11" fmla="*/ 496 h 496"/>
                <a:gd name="T12" fmla="*/ 0 w 352"/>
                <a:gd name="T13" fmla="*/ 444 h 496"/>
                <a:gd name="T14" fmla="*/ 0 w 352"/>
                <a:gd name="T15" fmla="*/ 52 h 496"/>
                <a:gd name="T16" fmla="*/ 73 w 352"/>
                <a:gd name="T1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496">
                  <a:moveTo>
                    <a:pt x="73" y="0"/>
                  </a:moveTo>
                  <a:cubicBezTo>
                    <a:pt x="279" y="0"/>
                    <a:pt x="279" y="0"/>
                    <a:pt x="279" y="0"/>
                  </a:cubicBezTo>
                  <a:cubicBezTo>
                    <a:pt x="319" y="0"/>
                    <a:pt x="352" y="24"/>
                    <a:pt x="352" y="52"/>
                  </a:cubicBezTo>
                  <a:cubicBezTo>
                    <a:pt x="352" y="444"/>
                    <a:pt x="352" y="444"/>
                    <a:pt x="352" y="444"/>
                  </a:cubicBezTo>
                  <a:cubicBezTo>
                    <a:pt x="352" y="473"/>
                    <a:pt x="319" y="496"/>
                    <a:pt x="279" y="496"/>
                  </a:cubicBezTo>
                  <a:cubicBezTo>
                    <a:pt x="73" y="496"/>
                    <a:pt x="73" y="496"/>
                    <a:pt x="73" y="496"/>
                  </a:cubicBezTo>
                  <a:cubicBezTo>
                    <a:pt x="33" y="496"/>
                    <a:pt x="0" y="473"/>
                    <a:pt x="0" y="4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4"/>
                    <a:pt x="33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6932731" y="1324141"/>
              <a:ext cx="2467539" cy="3257147"/>
            </a:xfrm>
            <a:custGeom>
              <a:avLst/>
              <a:gdLst>
                <a:gd name="T0" fmla="*/ 1 w 309"/>
                <a:gd name="T1" fmla="*/ 0 h 408"/>
                <a:gd name="T2" fmla="*/ 308 w 309"/>
                <a:gd name="T3" fmla="*/ 0 h 408"/>
                <a:gd name="T4" fmla="*/ 309 w 309"/>
                <a:gd name="T5" fmla="*/ 0 h 408"/>
                <a:gd name="T6" fmla="*/ 309 w 309"/>
                <a:gd name="T7" fmla="*/ 408 h 408"/>
                <a:gd name="T8" fmla="*/ 308 w 309"/>
                <a:gd name="T9" fmla="*/ 408 h 408"/>
                <a:gd name="T10" fmla="*/ 1 w 309"/>
                <a:gd name="T11" fmla="*/ 408 h 408"/>
                <a:gd name="T12" fmla="*/ 0 w 309"/>
                <a:gd name="T13" fmla="*/ 408 h 408"/>
                <a:gd name="T14" fmla="*/ 0 w 309"/>
                <a:gd name="T15" fmla="*/ 0 h 408"/>
                <a:gd name="T16" fmla="*/ 1 w 309"/>
                <a:gd name="T1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408">
                  <a:moveTo>
                    <a:pt x="1" y="0"/>
                  </a:moveTo>
                  <a:cubicBezTo>
                    <a:pt x="308" y="0"/>
                    <a:pt x="308" y="0"/>
                    <a:pt x="308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09" y="408"/>
                    <a:pt x="309" y="408"/>
                    <a:pt x="309" y="408"/>
                  </a:cubicBezTo>
                  <a:cubicBezTo>
                    <a:pt x="309" y="408"/>
                    <a:pt x="309" y="408"/>
                    <a:pt x="308" y="408"/>
                  </a:cubicBezTo>
                  <a:cubicBezTo>
                    <a:pt x="1" y="408"/>
                    <a:pt x="1" y="408"/>
                    <a:pt x="1" y="408"/>
                  </a:cubicBezTo>
                  <a:cubicBezTo>
                    <a:pt x="1" y="408"/>
                    <a:pt x="0" y="408"/>
                    <a:pt x="0" y="4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7834203" y="1087258"/>
              <a:ext cx="671170" cy="59223"/>
            </a:xfrm>
            <a:custGeom>
              <a:avLst/>
              <a:gdLst>
                <a:gd name="T0" fmla="*/ 4 w 84"/>
                <a:gd name="T1" fmla="*/ 0 h 8"/>
                <a:gd name="T2" fmla="*/ 80 w 84"/>
                <a:gd name="T3" fmla="*/ 0 h 8"/>
                <a:gd name="T4" fmla="*/ 84 w 84"/>
                <a:gd name="T5" fmla="*/ 4 h 8"/>
                <a:gd name="T6" fmla="*/ 84 w 84"/>
                <a:gd name="T7" fmla="*/ 4 h 8"/>
                <a:gd name="T8" fmla="*/ 80 w 84"/>
                <a:gd name="T9" fmla="*/ 8 h 8"/>
                <a:gd name="T10" fmla="*/ 4 w 84"/>
                <a:gd name="T11" fmla="*/ 8 h 8"/>
                <a:gd name="T12" fmla="*/ 0 w 84"/>
                <a:gd name="T13" fmla="*/ 4 h 8"/>
                <a:gd name="T14" fmla="*/ 0 w 84"/>
                <a:gd name="T15" fmla="*/ 4 h 8"/>
                <a:gd name="T16" fmla="*/ 4 w 8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">
                  <a:moveTo>
                    <a:pt x="4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6"/>
                    <a:pt x="82" y="8"/>
                    <a:pt x="8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" name="Oval 22"/>
            <p:cNvSpPr>
              <a:spLocks noChangeArrowheads="1"/>
            </p:cNvSpPr>
            <p:nvPr/>
          </p:nvSpPr>
          <p:spPr bwMode="auto">
            <a:xfrm>
              <a:off x="8071087" y="4660250"/>
              <a:ext cx="203985" cy="2039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847013" y="5634103"/>
              <a:ext cx="1730568" cy="1223897"/>
            </a:xfrm>
            <a:custGeom>
              <a:avLst/>
              <a:gdLst>
                <a:gd name="T0" fmla="*/ 40 w 263"/>
                <a:gd name="T1" fmla="*/ 0 h 186"/>
                <a:gd name="T2" fmla="*/ 263 w 263"/>
                <a:gd name="T3" fmla="*/ 50 h 186"/>
                <a:gd name="T4" fmla="*/ 234 w 263"/>
                <a:gd name="T5" fmla="*/ 186 h 186"/>
                <a:gd name="T6" fmla="*/ 0 w 263"/>
                <a:gd name="T7" fmla="*/ 186 h 186"/>
                <a:gd name="T8" fmla="*/ 40 w 263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86">
                  <a:moveTo>
                    <a:pt x="40" y="0"/>
                  </a:moveTo>
                  <a:lnTo>
                    <a:pt x="263" y="50"/>
                  </a:lnTo>
                  <a:lnTo>
                    <a:pt x="234" y="186"/>
                  </a:lnTo>
                  <a:lnTo>
                    <a:pt x="0" y="18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6228659" y="3271848"/>
              <a:ext cx="736971" cy="2204333"/>
            </a:xfrm>
            <a:custGeom>
              <a:avLst/>
              <a:gdLst>
                <a:gd name="T0" fmla="*/ 16 w 92"/>
                <a:gd name="T1" fmla="*/ 263 h 276"/>
                <a:gd name="T2" fmla="*/ 40 w 92"/>
                <a:gd name="T3" fmla="*/ 276 h 276"/>
                <a:gd name="T4" fmla="*/ 45 w 92"/>
                <a:gd name="T5" fmla="*/ 240 h 276"/>
                <a:gd name="T6" fmla="*/ 84 w 92"/>
                <a:gd name="T7" fmla="*/ 57 h 276"/>
                <a:gd name="T8" fmla="*/ 45 w 92"/>
                <a:gd name="T9" fmla="*/ 0 h 276"/>
                <a:gd name="T10" fmla="*/ 4 w 92"/>
                <a:gd name="T11" fmla="*/ 194 h 276"/>
                <a:gd name="T12" fmla="*/ 16 w 92"/>
                <a:gd name="T13" fmla="*/ 26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76">
                  <a:moveTo>
                    <a:pt x="16" y="263"/>
                  </a:moveTo>
                  <a:cubicBezTo>
                    <a:pt x="40" y="276"/>
                    <a:pt x="40" y="276"/>
                    <a:pt x="40" y="276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92" y="20"/>
                    <a:pt x="69" y="7"/>
                    <a:pt x="45" y="0"/>
                  </a:cubicBezTo>
                  <a:cubicBezTo>
                    <a:pt x="4" y="194"/>
                    <a:pt x="4" y="194"/>
                    <a:pt x="4" y="194"/>
                  </a:cubicBezTo>
                  <a:cubicBezTo>
                    <a:pt x="0" y="212"/>
                    <a:pt x="1" y="254"/>
                    <a:pt x="16" y="26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6518183" y="3271848"/>
              <a:ext cx="138184" cy="342165"/>
            </a:xfrm>
            <a:custGeom>
              <a:avLst/>
              <a:gdLst>
                <a:gd name="T0" fmla="*/ 17 w 17"/>
                <a:gd name="T1" fmla="*/ 2 h 43"/>
                <a:gd name="T2" fmla="*/ 9 w 17"/>
                <a:gd name="T3" fmla="*/ 0 h 43"/>
                <a:gd name="T4" fmla="*/ 0 w 17"/>
                <a:gd name="T5" fmla="*/ 43 h 43"/>
                <a:gd name="T6" fmla="*/ 17 w 17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17" y="2"/>
                  </a:moveTo>
                  <a:cubicBezTo>
                    <a:pt x="15" y="1"/>
                    <a:pt x="12" y="0"/>
                    <a:pt x="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7" y="18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6524765" y="4462847"/>
              <a:ext cx="506670" cy="1243639"/>
            </a:xfrm>
            <a:custGeom>
              <a:avLst/>
              <a:gdLst>
                <a:gd name="T0" fmla="*/ 28 w 63"/>
                <a:gd name="T1" fmla="*/ 0 h 156"/>
                <a:gd name="T2" fmla="*/ 50 w 63"/>
                <a:gd name="T3" fmla="*/ 114 h 156"/>
                <a:gd name="T4" fmla="*/ 28 w 63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56">
                  <a:moveTo>
                    <a:pt x="28" y="0"/>
                  </a:moveTo>
                  <a:cubicBezTo>
                    <a:pt x="42" y="26"/>
                    <a:pt x="63" y="73"/>
                    <a:pt x="50" y="114"/>
                  </a:cubicBezTo>
                  <a:cubicBezTo>
                    <a:pt x="37" y="156"/>
                    <a:pt x="0" y="63"/>
                    <a:pt x="2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932731" y="1308474"/>
            <a:ext cx="2467539" cy="327281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369926" y="1718631"/>
            <a:ext cx="5452148" cy="5139369"/>
            <a:chOff x="3369926" y="1718631"/>
            <a:chExt cx="5452148" cy="5139369"/>
          </a:xfrm>
        </p:grpSpPr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6761420" y="3484906"/>
              <a:ext cx="2060654" cy="2410231"/>
            </a:xfrm>
            <a:custGeom>
              <a:avLst/>
              <a:gdLst>
                <a:gd name="T0" fmla="*/ 209 w 277"/>
                <a:gd name="T1" fmla="*/ 80 h 324"/>
                <a:gd name="T2" fmla="*/ 233 w 277"/>
                <a:gd name="T3" fmla="*/ 261 h 324"/>
                <a:gd name="T4" fmla="*/ 63 w 277"/>
                <a:gd name="T5" fmla="*/ 281 h 324"/>
                <a:gd name="T6" fmla="*/ 43 w 277"/>
                <a:gd name="T7" fmla="*/ 57 h 324"/>
                <a:gd name="T8" fmla="*/ 209 w 277"/>
                <a:gd name="T9" fmla="*/ 8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24">
                  <a:moveTo>
                    <a:pt x="209" y="80"/>
                  </a:moveTo>
                  <a:cubicBezTo>
                    <a:pt x="266" y="123"/>
                    <a:pt x="277" y="204"/>
                    <a:pt x="233" y="261"/>
                  </a:cubicBezTo>
                  <a:cubicBezTo>
                    <a:pt x="190" y="318"/>
                    <a:pt x="119" y="324"/>
                    <a:pt x="63" y="281"/>
                  </a:cubicBezTo>
                  <a:cubicBezTo>
                    <a:pt x="6" y="237"/>
                    <a:pt x="0" y="114"/>
                    <a:pt x="43" y="57"/>
                  </a:cubicBezTo>
                  <a:cubicBezTo>
                    <a:pt x="86" y="0"/>
                    <a:pt x="153" y="36"/>
                    <a:pt x="209" y="8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auto">
            <a:xfrm>
              <a:off x="3369926" y="3484906"/>
              <a:ext cx="2060654" cy="2410231"/>
            </a:xfrm>
            <a:custGeom>
              <a:avLst/>
              <a:gdLst>
                <a:gd name="T0" fmla="*/ 67 w 277"/>
                <a:gd name="T1" fmla="*/ 80 h 324"/>
                <a:gd name="T2" fmla="*/ 43 w 277"/>
                <a:gd name="T3" fmla="*/ 261 h 324"/>
                <a:gd name="T4" fmla="*/ 214 w 277"/>
                <a:gd name="T5" fmla="*/ 281 h 324"/>
                <a:gd name="T6" fmla="*/ 234 w 277"/>
                <a:gd name="T7" fmla="*/ 57 h 324"/>
                <a:gd name="T8" fmla="*/ 67 w 277"/>
                <a:gd name="T9" fmla="*/ 8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24">
                  <a:moveTo>
                    <a:pt x="67" y="80"/>
                  </a:moveTo>
                  <a:cubicBezTo>
                    <a:pt x="11" y="123"/>
                    <a:pt x="0" y="204"/>
                    <a:pt x="43" y="261"/>
                  </a:cubicBezTo>
                  <a:cubicBezTo>
                    <a:pt x="87" y="318"/>
                    <a:pt x="157" y="324"/>
                    <a:pt x="214" y="281"/>
                  </a:cubicBezTo>
                  <a:cubicBezTo>
                    <a:pt x="271" y="237"/>
                    <a:pt x="277" y="114"/>
                    <a:pt x="234" y="57"/>
                  </a:cubicBezTo>
                  <a:cubicBezTo>
                    <a:pt x="190" y="0"/>
                    <a:pt x="124" y="36"/>
                    <a:pt x="67" y="8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3921887" y="1718631"/>
              <a:ext cx="4329826" cy="3078715"/>
            </a:xfrm>
            <a:custGeom>
              <a:avLst/>
              <a:gdLst>
                <a:gd name="T0" fmla="*/ 35 w 582"/>
                <a:gd name="T1" fmla="*/ 0 h 413"/>
                <a:gd name="T2" fmla="*/ 547 w 582"/>
                <a:gd name="T3" fmla="*/ 0 h 413"/>
                <a:gd name="T4" fmla="*/ 582 w 582"/>
                <a:gd name="T5" fmla="*/ 35 h 413"/>
                <a:gd name="T6" fmla="*/ 582 w 582"/>
                <a:gd name="T7" fmla="*/ 378 h 413"/>
                <a:gd name="T8" fmla="*/ 547 w 582"/>
                <a:gd name="T9" fmla="*/ 413 h 413"/>
                <a:gd name="T10" fmla="*/ 35 w 582"/>
                <a:gd name="T11" fmla="*/ 413 h 413"/>
                <a:gd name="T12" fmla="*/ 0 w 582"/>
                <a:gd name="T13" fmla="*/ 378 h 413"/>
                <a:gd name="T14" fmla="*/ 0 w 582"/>
                <a:gd name="T15" fmla="*/ 35 h 413"/>
                <a:gd name="T16" fmla="*/ 35 w 582"/>
                <a:gd name="T1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2" h="413">
                  <a:moveTo>
                    <a:pt x="35" y="0"/>
                  </a:moveTo>
                  <a:cubicBezTo>
                    <a:pt x="547" y="0"/>
                    <a:pt x="547" y="0"/>
                    <a:pt x="547" y="0"/>
                  </a:cubicBezTo>
                  <a:cubicBezTo>
                    <a:pt x="566" y="0"/>
                    <a:pt x="582" y="16"/>
                    <a:pt x="582" y="35"/>
                  </a:cubicBezTo>
                  <a:cubicBezTo>
                    <a:pt x="582" y="378"/>
                    <a:pt x="582" y="378"/>
                    <a:pt x="582" y="378"/>
                  </a:cubicBezTo>
                  <a:cubicBezTo>
                    <a:pt x="582" y="397"/>
                    <a:pt x="566" y="413"/>
                    <a:pt x="547" y="413"/>
                  </a:cubicBezTo>
                  <a:cubicBezTo>
                    <a:pt x="35" y="413"/>
                    <a:pt x="35" y="413"/>
                    <a:pt x="35" y="413"/>
                  </a:cubicBezTo>
                  <a:cubicBezTo>
                    <a:pt x="16" y="413"/>
                    <a:pt x="0" y="397"/>
                    <a:pt x="0" y="37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0" name="Freeform 87"/>
            <p:cNvSpPr>
              <a:spLocks/>
            </p:cNvSpPr>
            <p:nvPr/>
          </p:nvSpPr>
          <p:spPr bwMode="auto">
            <a:xfrm>
              <a:off x="4013882" y="2896148"/>
              <a:ext cx="67464" cy="729817"/>
            </a:xfrm>
            <a:custGeom>
              <a:avLst/>
              <a:gdLst>
                <a:gd name="T0" fmla="*/ 0 w 9"/>
                <a:gd name="T1" fmla="*/ 94 h 98"/>
                <a:gd name="T2" fmla="*/ 0 w 9"/>
                <a:gd name="T3" fmla="*/ 4 h 98"/>
                <a:gd name="T4" fmla="*/ 5 w 9"/>
                <a:gd name="T5" fmla="*/ 0 h 98"/>
                <a:gd name="T6" fmla="*/ 5 w 9"/>
                <a:gd name="T7" fmla="*/ 0 h 98"/>
                <a:gd name="T8" fmla="*/ 9 w 9"/>
                <a:gd name="T9" fmla="*/ 4 h 98"/>
                <a:gd name="T10" fmla="*/ 9 w 9"/>
                <a:gd name="T11" fmla="*/ 94 h 98"/>
                <a:gd name="T12" fmla="*/ 5 w 9"/>
                <a:gd name="T13" fmla="*/ 98 h 98"/>
                <a:gd name="T14" fmla="*/ 5 w 9"/>
                <a:gd name="T15" fmla="*/ 98 h 98"/>
                <a:gd name="T16" fmla="*/ 0 w 9"/>
                <a:gd name="T17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8">
                  <a:moveTo>
                    <a:pt x="0" y="9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6"/>
                    <a:pt x="7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2" y="98"/>
                    <a:pt x="0" y="96"/>
                    <a:pt x="0" y="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1" name="Oval 88"/>
            <p:cNvSpPr>
              <a:spLocks noChangeArrowheads="1"/>
            </p:cNvSpPr>
            <p:nvPr/>
          </p:nvSpPr>
          <p:spPr bwMode="auto">
            <a:xfrm>
              <a:off x="7932802" y="3147594"/>
              <a:ext cx="214653" cy="2269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3590710" y="5134654"/>
              <a:ext cx="1502562" cy="1723346"/>
            </a:xfrm>
            <a:custGeom>
              <a:avLst/>
              <a:gdLst>
                <a:gd name="T0" fmla="*/ 37 w 245"/>
                <a:gd name="T1" fmla="*/ 0 h 281"/>
                <a:gd name="T2" fmla="*/ 0 w 245"/>
                <a:gd name="T3" fmla="*/ 281 h 281"/>
                <a:gd name="T4" fmla="*/ 215 w 245"/>
                <a:gd name="T5" fmla="*/ 281 h 281"/>
                <a:gd name="T6" fmla="*/ 245 w 245"/>
                <a:gd name="T7" fmla="*/ 41 h 281"/>
                <a:gd name="T8" fmla="*/ 37 w 245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281">
                  <a:moveTo>
                    <a:pt x="37" y="0"/>
                  </a:moveTo>
                  <a:lnTo>
                    <a:pt x="0" y="281"/>
                  </a:lnTo>
                  <a:lnTo>
                    <a:pt x="215" y="281"/>
                  </a:lnTo>
                  <a:lnTo>
                    <a:pt x="245" y="4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3" name="Freeform 90"/>
            <p:cNvSpPr>
              <a:spLocks/>
            </p:cNvSpPr>
            <p:nvPr/>
          </p:nvSpPr>
          <p:spPr bwMode="auto">
            <a:xfrm>
              <a:off x="3468052" y="5821538"/>
              <a:ext cx="1662017" cy="1036462"/>
            </a:xfrm>
            <a:custGeom>
              <a:avLst/>
              <a:gdLst>
                <a:gd name="T0" fmla="*/ 20 w 271"/>
                <a:gd name="T1" fmla="*/ 0 h 169"/>
                <a:gd name="T2" fmla="*/ 0 w 271"/>
                <a:gd name="T3" fmla="*/ 169 h 169"/>
                <a:gd name="T4" fmla="*/ 256 w 271"/>
                <a:gd name="T5" fmla="*/ 169 h 169"/>
                <a:gd name="T6" fmla="*/ 271 w 271"/>
                <a:gd name="T7" fmla="*/ 38 h 169"/>
                <a:gd name="T8" fmla="*/ 20 w 271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69">
                  <a:moveTo>
                    <a:pt x="20" y="0"/>
                  </a:moveTo>
                  <a:lnTo>
                    <a:pt x="0" y="169"/>
                  </a:lnTo>
                  <a:lnTo>
                    <a:pt x="256" y="169"/>
                  </a:lnTo>
                  <a:lnTo>
                    <a:pt x="271" y="3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auto">
            <a:xfrm>
              <a:off x="3547782" y="4613359"/>
              <a:ext cx="1189782" cy="962867"/>
            </a:xfrm>
            <a:custGeom>
              <a:avLst/>
              <a:gdLst>
                <a:gd name="T0" fmla="*/ 42 w 160"/>
                <a:gd name="T1" fmla="*/ 2 h 129"/>
                <a:gd name="T2" fmla="*/ 18 w 160"/>
                <a:gd name="T3" fmla="*/ 73 h 129"/>
                <a:gd name="T4" fmla="*/ 108 w 160"/>
                <a:gd name="T5" fmla="*/ 127 h 129"/>
                <a:gd name="T6" fmla="*/ 142 w 160"/>
                <a:gd name="T7" fmla="*/ 61 h 129"/>
                <a:gd name="T8" fmla="*/ 42 w 160"/>
                <a:gd name="T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29">
                  <a:moveTo>
                    <a:pt x="42" y="2"/>
                  </a:moveTo>
                  <a:cubicBezTo>
                    <a:pt x="6" y="4"/>
                    <a:pt x="0" y="38"/>
                    <a:pt x="18" y="73"/>
                  </a:cubicBezTo>
                  <a:cubicBezTo>
                    <a:pt x="36" y="107"/>
                    <a:pt x="72" y="129"/>
                    <a:pt x="108" y="127"/>
                  </a:cubicBezTo>
                  <a:cubicBezTo>
                    <a:pt x="145" y="125"/>
                    <a:pt x="160" y="96"/>
                    <a:pt x="142" y="61"/>
                  </a:cubicBezTo>
                  <a:cubicBezTo>
                    <a:pt x="123" y="27"/>
                    <a:pt x="79" y="0"/>
                    <a:pt x="42" y="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auto">
            <a:xfrm>
              <a:off x="3517116" y="3460374"/>
              <a:ext cx="527429" cy="1478030"/>
            </a:xfrm>
            <a:custGeom>
              <a:avLst/>
              <a:gdLst>
                <a:gd name="T0" fmla="*/ 33 w 71"/>
                <a:gd name="T1" fmla="*/ 1 h 198"/>
                <a:gd name="T2" fmla="*/ 23 w 71"/>
                <a:gd name="T3" fmla="*/ 15 h 198"/>
                <a:gd name="T4" fmla="*/ 2 w 71"/>
                <a:gd name="T5" fmla="*/ 159 h 198"/>
                <a:gd name="T6" fmla="*/ 22 w 71"/>
                <a:gd name="T7" fmla="*/ 196 h 198"/>
                <a:gd name="T8" fmla="*/ 22 w 71"/>
                <a:gd name="T9" fmla="*/ 196 h 198"/>
                <a:gd name="T10" fmla="*/ 52 w 71"/>
                <a:gd name="T11" fmla="*/ 174 h 198"/>
                <a:gd name="T12" fmla="*/ 68 w 71"/>
                <a:gd name="T13" fmla="*/ 46 h 198"/>
                <a:gd name="T14" fmla="*/ 33 w 71"/>
                <a:gd name="T15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98">
                  <a:moveTo>
                    <a:pt x="33" y="1"/>
                  </a:moveTo>
                  <a:cubicBezTo>
                    <a:pt x="25" y="0"/>
                    <a:pt x="23" y="7"/>
                    <a:pt x="23" y="15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0" y="173"/>
                    <a:pt x="9" y="194"/>
                    <a:pt x="22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35" y="198"/>
                    <a:pt x="50" y="188"/>
                    <a:pt x="52" y="174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1" y="25"/>
                    <a:pt x="49" y="3"/>
                    <a:pt x="33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auto">
            <a:xfrm>
              <a:off x="3486453" y="3460374"/>
              <a:ext cx="484501" cy="1551625"/>
            </a:xfrm>
            <a:custGeom>
              <a:avLst/>
              <a:gdLst>
                <a:gd name="T0" fmla="*/ 37 w 65"/>
                <a:gd name="T1" fmla="*/ 1 h 208"/>
                <a:gd name="T2" fmla="*/ 22 w 65"/>
                <a:gd name="T3" fmla="*/ 12 h 208"/>
                <a:gd name="T4" fmla="*/ 1 w 65"/>
                <a:gd name="T5" fmla="*/ 174 h 208"/>
                <a:gd name="T6" fmla="*/ 19 w 65"/>
                <a:gd name="T7" fmla="*/ 206 h 208"/>
                <a:gd name="T8" fmla="*/ 19 w 65"/>
                <a:gd name="T9" fmla="*/ 206 h 208"/>
                <a:gd name="T10" fmla="*/ 46 w 65"/>
                <a:gd name="T11" fmla="*/ 187 h 208"/>
                <a:gd name="T12" fmla="*/ 63 w 65"/>
                <a:gd name="T13" fmla="*/ 40 h 208"/>
                <a:gd name="T14" fmla="*/ 37 w 65"/>
                <a:gd name="T1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08">
                  <a:moveTo>
                    <a:pt x="37" y="1"/>
                  </a:moveTo>
                  <a:cubicBezTo>
                    <a:pt x="30" y="0"/>
                    <a:pt x="23" y="5"/>
                    <a:pt x="22" y="12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6"/>
                    <a:pt x="7" y="205"/>
                    <a:pt x="19" y="206"/>
                  </a:cubicBezTo>
                  <a:cubicBezTo>
                    <a:pt x="19" y="206"/>
                    <a:pt x="19" y="206"/>
                    <a:pt x="19" y="206"/>
                  </a:cubicBezTo>
                  <a:cubicBezTo>
                    <a:pt x="31" y="208"/>
                    <a:pt x="45" y="199"/>
                    <a:pt x="46" y="187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5" y="21"/>
                    <a:pt x="51" y="3"/>
                    <a:pt x="37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7" name="Freeform 94"/>
            <p:cNvSpPr>
              <a:spLocks/>
            </p:cNvSpPr>
            <p:nvPr/>
          </p:nvSpPr>
          <p:spPr bwMode="auto">
            <a:xfrm>
              <a:off x="3510985" y="4625625"/>
              <a:ext cx="1128453" cy="1042593"/>
            </a:xfrm>
            <a:custGeom>
              <a:avLst/>
              <a:gdLst>
                <a:gd name="T0" fmla="*/ 44 w 152"/>
                <a:gd name="T1" fmla="*/ 3 h 140"/>
                <a:gd name="T2" fmla="*/ 18 w 152"/>
                <a:gd name="T3" fmla="*/ 76 h 140"/>
                <a:gd name="T4" fmla="*/ 108 w 152"/>
                <a:gd name="T5" fmla="*/ 136 h 140"/>
                <a:gd name="T6" fmla="*/ 134 w 152"/>
                <a:gd name="T7" fmla="*/ 63 h 140"/>
                <a:gd name="T8" fmla="*/ 44 w 152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44" y="3"/>
                  </a:moveTo>
                  <a:cubicBezTo>
                    <a:pt x="12" y="7"/>
                    <a:pt x="0" y="40"/>
                    <a:pt x="18" y="76"/>
                  </a:cubicBezTo>
                  <a:cubicBezTo>
                    <a:pt x="36" y="113"/>
                    <a:pt x="76" y="140"/>
                    <a:pt x="108" y="136"/>
                  </a:cubicBezTo>
                  <a:cubicBezTo>
                    <a:pt x="140" y="133"/>
                    <a:pt x="152" y="100"/>
                    <a:pt x="134" y="63"/>
                  </a:cubicBezTo>
                  <a:cubicBezTo>
                    <a:pt x="116" y="27"/>
                    <a:pt x="76" y="0"/>
                    <a:pt x="44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auto">
            <a:xfrm>
              <a:off x="3621377" y="3491037"/>
              <a:ext cx="183987" cy="306645"/>
            </a:xfrm>
            <a:custGeom>
              <a:avLst/>
              <a:gdLst>
                <a:gd name="T0" fmla="*/ 8 w 25"/>
                <a:gd name="T1" fmla="*/ 0 h 41"/>
                <a:gd name="T2" fmla="*/ 4 w 25"/>
                <a:gd name="T3" fmla="*/ 8 h 41"/>
                <a:gd name="T4" fmla="*/ 0 w 25"/>
                <a:gd name="T5" fmla="*/ 41 h 41"/>
                <a:gd name="T6" fmla="*/ 23 w 25"/>
                <a:gd name="T7" fmla="*/ 36 h 41"/>
                <a:gd name="T8" fmla="*/ 8 w 2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8" y="0"/>
                  </a:moveTo>
                  <a:cubicBezTo>
                    <a:pt x="6" y="2"/>
                    <a:pt x="5" y="5"/>
                    <a:pt x="4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40"/>
                    <a:pt x="15" y="39"/>
                    <a:pt x="23" y="36"/>
                  </a:cubicBezTo>
                  <a:cubicBezTo>
                    <a:pt x="25" y="22"/>
                    <a:pt x="2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9" name="Freeform 96"/>
            <p:cNvSpPr>
              <a:spLocks/>
            </p:cNvSpPr>
            <p:nvPr/>
          </p:nvSpPr>
          <p:spPr bwMode="auto">
            <a:xfrm>
              <a:off x="7098728" y="5134654"/>
              <a:ext cx="1496427" cy="1723346"/>
            </a:xfrm>
            <a:custGeom>
              <a:avLst/>
              <a:gdLst>
                <a:gd name="T0" fmla="*/ 209 w 244"/>
                <a:gd name="T1" fmla="*/ 0 h 281"/>
                <a:gd name="T2" fmla="*/ 244 w 244"/>
                <a:gd name="T3" fmla="*/ 281 h 281"/>
                <a:gd name="T4" fmla="*/ 30 w 244"/>
                <a:gd name="T5" fmla="*/ 281 h 281"/>
                <a:gd name="T6" fmla="*/ 0 w 244"/>
                <a:gd name="T7" fmla="*/ 41 h 281"/>
                <a:gd name="T8" fmla="*/ 209 w 244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81">
                  <a:moveTo>
                    <a:pt x="209" y="0"/>
                  </a:moveTo>
                  <a:lnTo>
                    <a:pt x="244" y="281"/>
                  </a:lnTo>
                  <a:lnTo>
                    <a:pt x="30" y="281"/>
                  </a:lnTo>
                  <a:lnTo>
                    <a:pt x="0" y="41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0" name="Freeform 97"/>
            <p:cNvSpPr>
              <a:spLocks/>
            </p:cNvSpPr>
            <p:nvPr/>
          </p:nvSpPr>
          <p:spPr bwMode="auto">
            <a:xfrm>
              <a:off x="7061930" y="5821538"/>
              <a:ext cx="1655882" cy="1036462"/>
            </a:xfrm>
            <a:custGeom>
              <a:avLst/>
              <a:gdLst>
                <a:gd name="T0" fmla="*/ 250 w 270"/>
                <a:gd name="T1" fmla="*/ 0 h 169"/>
                <a:gd name="T2" fmla="*/ 270 w 270"/>
                <a:gd name="T3" fmla="*/ 169 h 169"/>
                <a:gd name="T4" fmla="*/ 16 w 270"/>
                <a:gd name="T5" fmla="*/ 169 h 169"/>
                <a:gd name="T6" fmla="*/ 0 w 270"/>
                <a:gd name="T7" fmla="*/ 38 h 169"/>
                <a:gd name="T8" fmla="*/ 250 w 270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169">
                  <a:moveTo>
                    <a:pt x="250" y="0"/>
                  </a:moveTo>
                  <a:lnTo>
                    <a:pt x="270" y="169"/>
                  </a:lnTo>
                  <a:lnTo>
                    <a:pt x="16" y="169"/>
                  </a:lnTo>
                  <a:lnTo>
                    <a:pt x="0" y="3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1" name="Freeform 98"/>
            <p:cNvSpPr>
              <a:spLocks/>
            </p:cNvSpPr>
            <p:nvPr/>
          </p:nvSpPr>
          <p:spPr bwMode="auto">
            <a:xfrm>
              <a:off x="7454436" y="4613359"/>
              <a:ext cx="1189782" cy="962867"/>
            </a:xfrm>
            <a:custGeom>
              <a:avLst/>
              <a:gdLst>
                <a:gd name="T0" fmla="*/ 117 w 160"/>
                <a:gd name="T1" fmla="*/ 2 h 129"/>
                <a:gd name="T2" fmla="*/ 142 w 160"/>
                <a:gd name="T3" fmla="*/ 73 h 129"/>
                <a:gd name="T4" fmla="*/ 51 w 160"/>
                <a:gd name="T5" fmla="*/ 127 h 129"/>
                <a:gd name="T6" fmla="*/ 18 w 160"/>
                <a:gd name="T7" fmla="*/ 61 h 129"/>
                <a:gd name="T8" fmla="*/ 117 w 160"/>
                <a:gd name="T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29">
                  <a:moveTo>
                    <a:pt x="117" y="2"/>
                  </a:moveTo>
                  <a:cubicBezTo>
                    <a:pt x="154" y="4"/>
                    <a:pt x="160" y="38"/>
                    <a:pt x="142" y="73"/>
                  </a:cubicBezTo>
                  <a:cubicBezTo>
                    <a:pt x="123" y="107"/>
                    <a:pt x="88" y="129"/>
                    <a:pt x="51" y="127"/>
                  </a:cubicBezTo>
                  <a:cubicBezTo>
                    <a:pt x="15" y="125"/>
                    <a:pt x="0" y="96"/>
                    <a:pt x="18" y="61"/>
                  </a:cubicBezTo>
                  <a:cubicBezTo>
                    <a:pt x="36" y="27"/>
                    <a:pt x="81" y="0"/>
                    <a:pt x="117" y="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auto">
            <a:xfrm>
              <a:off x="8147455" y="3460374"/>
              <a:ext cx="527429" cy="1478030"/>
            </a:xfrm>
            <a:custGeom>
              <a:avLst/>
              <a:gdLst>
                <a:gd name="T0" fmla="*/ 38 w 71"/>
                <a:gd name="T1" fmla="*/ 1 h 198"/>
                <a:gd name="T2" fmla="*/ 48 w 71"/>
                <a:gd name="T3" fmla="*/ 15 h 198"/>
                <a:gd name="T4" fmla="*/ 69 w 71"/>
                <a:gd name="T5" fmla="*/ 159 h 198"/>
                <a:gd name="T6" fmla="*/ 49 w 71"/>
                <a:gd name="T7" fmla="*/ 196 h 198"/>
                <a:gd name="T8" fmla="*/ 49 w 71"/>
                <a:gd name="T9" fmla="*/ 196 h 198"/>
                <a:gd name="T10" fmla="*/ 19 w 71"/>
                <a:gd name="T11" fmla="*/ 174 h 198"/>
                <a:gd name="T12" fmla="*/ 2 w 71"/>
                <a:gd name="T13" fmla="*/ 46 h 198"/>
                <a:gd name="T14" fmla="*/ 38 w 71"/>
                <a:gd name="T15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98">
                  <a:moveTo>
                    <a:pt x="38" y="1"/>
                  </a:moveTo>
                  <a:cubicBezTo>
                    <a:pt x="46" y="0"/>
                    <a:pt x="47" y="7"/>
                    <a:pt x="48" y="15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71" y="173"/>
                    <a:pt x="62" y="194"/>
                    <a:pt x="49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35" y="198"/>
                    <a:pt x="20" y="188"/>
                    <a:pt x="19" y="174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25"/>
                    <a:pt x="22" y="3"/>
                    <a:pt x="38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auto">
            <a:xfrm>
              <a:off x="8214915" y="3460374"/>
              <a:ext cx="490632" cy="1551625"/>
            </a:xfrm>
            <a:custGeom>
              <a:avLst/>
              <a:gdLst>
                <a:gd name="T0" fmla="*/ 29 w 66"/>
                <a:gd name="T1" fmla="*/ 1 h 208"/>
                <a:gd name="T2" fmla="*/ 43 w 66"/>
                <a:gd name="T3" fmla="*/ 12 h 208"/>
                <a:gd name="T4" fmla="*/ 65 w 66"/>
                <a:gd name="T5" fmla="*/ 174 h 208"/>
                <a:gd name="T6" fmla="*/ 46 w 66"/>
                <a:gd name="T7" fmla="*/ 206 h 208"/>
                <a:gd name="T8" fmla="*/ 46 w 66"/>
                <a:gd name="T9" fmla="*/ 206 h 208"/>
                <a:gd name="T10" fmla="*/ 20 w 66"/>
                <a:gd name="T11" fmla="*/ 187 h 208"/>
                <a:gd name="T12" fmla="*/ 3 w 66"/>
                <a:gd name="T13" fmla="*/ 40 h 208"/>
                <a:gd name="T14" fmla="*/ 29 w 66"/>
                <a:gd name="T15" fmla="*/ 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08">
                  <a:moveTo>
                    <a:pt x="29" y="1"/>
                  </a:moveTo>
                  <a:cubicBezTo>
                    <a:pt x="36" y="0"/>
                    <a:pt x="42" y="5"/>
                    <a:pt x="43" y="12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6" y="186"/>
                    <a:pt x="58" y="205"/>
                    <a:pt x="46" y="206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35" y="208"/>
                    <a:pt x="21" y="199"/>
                    <a:pt x="20" y="187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21"/>
                    <a:pt x="15" y="3"/>
                    <a:pt x="29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auto">
            <a:xfrm>
              <a:off x="7552562" y="4625625"/>
              <a:ext cx="1128453" cy="1042593"/>
            </a:xfrm>
            <a:custGeom>
              <a:avLst/>
              <a:gdLst>
                <a:gd name="T0" fmla="*/ 108 w 152"/>
                <a:gd name="T1" fmla="*/ 3 h 140"/>
                <a:gd name="T2" fmla="*/ 134 w 152"/>
                <a:gd name="T3" fmla="*/ 76 h 140"/>
                <a:gd name="T4" fmla="*/ 44 w 152"/>
                <a:gd name="T5" fmla="*/ 136 h 140"/>
                <a:gd name="T6" fmla="*/ 18 w 152"/>
                <a:gd name="T7" fmla="*/ 63 h 140"/>
                <a:gd name="T8" fmla="*/ 108 w 152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0">
                  <a:moveTo>
                    <a:pt x="108" y="3"/>
                  </a:moveTo>
                  <a:cubicBezTo>
                    <a:pt x="140" y="7"/>
                    <a:pt x="152" y="40"/>
                    <a:pt x="134" y="76"/>
                  </a:cubicBezTo>
                  <a:cubicBezTo>
                    <a:pt x="116" y="113"/>
                    <a:pt x="76" y="140"/>
                    <a:pt x="44" y="136"/>
                  </a:cubicBezTo>
                  <a:cubicBezTo>
                    <a:pt x="12" y="133"/>
                    <a:pt x="0" y="100"/>
                    <a:pt x="18" y="63"/>
                  </a:cubicBezTo>
                  <a:cubicBezTo>
                    <a:pt x="36" y="27"/>
                    <a:pt x="76" y="0"/>
                    <a:pt x="108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8386636" y="3491037"/>
              <a:ext cx="183987" cy="306645"/>
            </a:xfrm>
            <a:custGeom>
              <a:avLst/>
              <a:gdLst>
                <a:gd name="T0" fmla="*/ 16 w 25"/>
                <a:gd name="T1" fmla="*/ 0 h 41"/>
                <a:gd name="T2" fmla="*/ 20 w 25"/>
                <a:gd name="T3" fmla="*/ 8 h 41"/>
                <a:gd name="T4" fmla="*/ 25 w 25"/>
                <a:gd name="T5" fmla="*/ 41 h 41"/>
                <a:gd name="T6" fmla="*/ 2 w 25"/>
                <a:gd name="T7" fmla="*/ 36 h 41"/>
                <a:gd name="T8" fmla="*/ 16 w 2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6" y="0"/>
                  </a:moveTo>
                  <a:cubicBezTo>
                    <a:pt x="18" y="2"/>
                    <a:pt x="20" y="5"/>
                    <a:pt x="20" y="8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6" y="40"/>
                    <a:pt x="10" y="39"/>
                    <a:pt x="2" y="36"/>
                  </a:cubicBezTo>
                  <a:cubicBezTo>
                    <a:pt x="0" y="22"/>
                    <a:pt x="2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267935" y="1889570"/>
            <a:ext cx="3576223" cy="2736055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6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6215650" y="1142798"/>
            <a:ext cx="3652061" cy="5715202"/>
            <a:chOff x="6215650" y="1142798"/>
            <a:chExt cx="3652061" cy="5715202"/>
          </a:xfrm>
        </p:grpSpPr>
        <p:sp>
          <p:nvSpPr>
            <p:cNvPr id="4" name="Freeform 42"/>
            <p:cNvSpPr>
              <a:spLocks/>
            </p:cNvSpPr>
            <p:nvPr userDrawn="1"/>
          </p:nvSpPr>
          <p:spPr bwMode="auto">
            <a:xfrm>
              <a:off x="6856147" y="3353742"/>
              <a:ext cx="2167835" cy="2297168"/>
            </a:xfrm>
            <a:custGeom>
              <a:avLst/>
              <a:gdLst>
                <a:gd name="T0" fmla="*/ 0 w 352"/>
                <a:gd name="T1" fmla="*/ 321 h 373"/>
                <a:gd name="T2" fmla="*/ 170 w 352"/>
                <a:gd name="T3" fmla="*/ 373 h 373"/>
                <a:gd name="T4" fmla="*/ 211 w 352"/>
                <a:gd name="T5" fmla="*/ 240 h 373"/>
                <a:gd name="T6" fmla="*/ 352 w 352"/>
                <a:gd name="T7" fmla="*/ 77 h 373"/>
                <a:gd name="T8" fmla="*/ 100 w 352"/>
                <a:gd name="T9" fmla="*/ 0 h 373"/>
                <a:gd name="T10" fmla="*/ 0 w 352"/>
                <a:gd name="T11" fmla="*/ 32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2" h="373">
                  <a:moveTo>
                    <a:pt x="0" y="321"/>
                  </a:moveTo>
                  <a:lnTo>
                    <a:pt x="170" y="373"/>
                  </a:lnTo>
                  <a:lnTo>
                    <a:pt x="211" y="240"/>
                  </a:lnTo>
                  <a:lnTo>
                    <a:pt x="352" y="77"/>
                  </a:lnTo>
                  <a:lnTo>
                    <a:pt x="100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5" name="Freeform 43"/>
            <p:cNvSpPr>
              <a:spLocks/>
            </p:cNvSpPr>
            <p:nvPr userDrawn="1"/>
          </p:nvSpPr>
          <p:spPr bwMode="auto">
            <a:xfrm>
              <a:off x="7582864" y="3587769"/>
              <a:ext cx="1976920" cy="1705940"/>
            </a:xfrm>
            <a:custGeom>
              <a:avLst/>
              <a:gdLst>
                <a:gd name="T0" fmla="*/ 256 w 265"/>
                <a:gd name="T1" fmla="*/ 13 h 228"/>
                <a:gd name="T2" fmla="*/ 256 w 265"/>
                <a:gd name="T3" fmla="*/ 13 h 228"/>
                <a:gd name="T4" fmla="*/ 252 w 265"/>
                <a:gd name="T5" fmla="*/ 51 h 228"/>
                <a:gd name="T6" fmla="*/ 46 w 265"/>
                <a:gd name="T7" fmla="*/ 219 h 228"/>
                <a:gd name="T8" fmla="*/ 9 w 265"/>
                <a:gd name="T9" fmla="*/ 215 h 228"/>
                <a:gd name="T10" fmla="*/ 9 w 265"/>
                <a:gd name="T11" fmla="*/ 215 h 228"/>
                <a:gd name="T12" fmla="*/ 13 w 265"/>
                <a:gd name="T13" fmla="*/ 178 h 228"/>
                <a:gd name="T14" fmla="*/ 219 w 265"/>
                <a:gd name="T15" fmla="*/ 9 h 228"/>
                <a:gd name="T16" fmla="*/ 256 w 265"/>
                <a:gd name="T17" fmla="*/ 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28">
                  <a:moveTo>
                    <a:pt x="256" y="13"/>
                  </a:moveTo>
                  <a:cubicBezTo>
                    <a:pt x="256" y="13"/>
                    <a:pt x="256" y="13"/>
                    <a:pt x="256" y="13"/>
                  </a:cubicBezTo>
                  <a:cubicBezTo>
                    <a:pt x="265" y="25"/>
                    <a:pt x="263" y="41"/>
                    <a:pt x="252" y="51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5" y="228"/>
                    <a:pt x="18" y="226"/>
                    <a:pt x="9" y="215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0" y="203"/>
                    <a:pt x="2" y="187"/>
                    <a:pt x="13" y="178"/>
                  </a:cubicBezTo>
                  <a:cubicBezTo>
                    <a:pt x="219" y="9"/>
                    <a:pt x="219" y="9"/>
                    <a:pt x="219" y="9"/>
                  </a:cubicBezTo>
                  <a:cubicBezTo>
                    <a:pt x="230" y="0"/>
                    <a:pt x="247" y="2"/>
                    <a:pt x="256" y="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6" name="Freeform 44"/>
            <p:cNvSpPr>
              <a:spLocks/>
            </p:cNvSpPr>
            <p:nvPr userDrawn="1"/>
          </p:nvSpPr>
          <p:spPr bwMode="auto">
            <a:xfrm>
              <a:off x="7933904" y="2202081"/>
              <a:ext cx="1933807" cy="1656671"/>
            </a:xfrm>
            <a:custGeom>
              <a:avLst/>
              <a:gdLst>
                <a:gd name="T0" fmla="*/ 250 w 259"/>
                <a:gd name="T1" fmla="*/ 13 h 222"/>
                <a:gd name="T2" fmla="*/ 250 w 259"/>
                <a:gd name="T3" fmla="*/ 13 h 222"/>
                <a:gd name="T4" fmla="*/ 245 w 259"/>
                <a:gd name="T5" fmla="*/ 50 h 222"/>
                <a:gd name="T6" fmla="*/ 47 w 259"/>
                <a:gd name="T7" fmla="*/ 212 h 222"/>
                <a:gd name="T8" fmla="*/ 9 w 259"/>
                <a:gd name="T9" fmla="*/ 208 h 222"/>
                <a:gd name="T10" fmla="*/ 9 w 259"/>
                <a:gd name="T11" fmla="*/ 208 h 222"/>
                <a:gd name="T12" fmla="*/ 14 w 259"/>
                <a:gd name="T13" fmla="*/ 171 h 222"/>
                <a:gd name="T14" fmla="*/ 212 w 259"/>
                <a:gd name="T15" fmla="*/ 9 h 222"/>
                <a:gd name="T16" fmla="*/ 250 w 259"/>
                <a:gd name="T17" fmla="*/ 1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22">
                  <a:moveTo>
                    <a:pt x="250" y="13"/>
                  </a:moveTo>
                  <a:cubicBezTo>
                    <a:pt x="250" y="13"/>
                    <a:pt x="250" y="13"/>
                    <a:pt x="250" y="13"/>
                  </a:cubicBezTo>
                  <a:cubicBezTo>
                    <a:pt x="259" y="24"/>
                    <a:pt x="257" y="41"/>
                    <a:pt x="245" y="50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35" y="222"/>
                    <a:pt x="19" y="219"/>
                    <a:pt x="9" y="208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0" y="197"/>
                    <a:pt x="2" y="180"/>
                    <a:pt x="14" y="171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24" y="0"/>
                    <a:pt x="241" y="2"/>
                    <a:pt x="250" y="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7" name="Freeform 45"/>
            <p:cNvSpPr>
              <a:spLocks/>
            </p:cNvSpPr>
            <p:nvPr userDrawn="1"/>
          </p:nvSpPr>
          <p:spPr bwMode="auto">
            <a:xfrm>
              <a:off x="7619816" y="1142798"/>
              <a:ext cx="1884538" cy="3713652"/>
            </a:xfrm>
            <a:custGeom>
              <a:avLst/>
              <a:gdLst>
                <a:gd name="T0" fmla="*/ 52 w 252"/>
                <a:gd name="T1" fmla="*/ 0 h 496"/>
                <a:gd name="T2" fmla="*/ 200 w 252"/>
                <a:gd name="T3" fmla="*/ 0 h 496"/>
                <a:gd name="T4" fmla="*/ 252 w 252"/>
                <a:gd name="T5" fmla="*/ 52 h 496"/>
                <a:gd name="T6" fmla="*/ 252 w 252"/>
                <a:gd name="T7" fmla="*/ 444 h 496"/>
                <a:gd name="T8" fmla="*/ 200 w 252"/>
                <a:gd name="T9" fmla="*/ 496 h 496"/>
                <a:gd name="T10" fmla="*/ 52 w 252"/>
                <a:gd name="T11" fmla="*/ 496 h 496"/>
                <a:gd name="T12" fmla="*/ 0 w 252"/>
                <a:gd name="T13" fmla="*/ 444 h 496"/>
                <a:gd name="T14" fmla="*/ 0 w 252"/>
                <a:gd name="T15" fmla="*/ 52 h 496"/>
                <a:gd name="T16" fmla="*/ 52 w 252"/>
                <a:gd name="T1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2" h="496">
                  <a:moveTo>
                    <a:pt x="52" y="0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228" y="0"/>
                    <a:pt x="252" y="23"/>
                    <a:pt x="252" y="52"/>
                  </a:cubicBezTo>
                  <a:cubicBezTo>
                    <a:pt x="252" y="444"/>
                    <a:pt x="252" y="444"/>
                    <a:pt x="252" y="444"/>
                  </a:cubicBezTo>
                  <a:cubicBezTo>
                    <a:pt x="252" y="472"/>
                    <a:pt x="228" y="496"/>
                    <a:pt x="200" y="496"/>
                  </a:cubicBezTo>
                  <a:cubicBezTo>
                    <a:pt x="52" y="496"/>
                    <a:pt x="52" y="496"/>
                    <a:pt x="52" y="496"/>
                  </a:cubicBezTo>
                  <a:cubicBezTo>
                    <a:pt x="23" y="496"/>
                    <a:pt x="0" y="472"/>
                    <a:pt x="0" y="4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9" name="Freeform 47"/>
            <p:cNvSpPr>
              <a:spLocks/>
            </p:cNvSpPr>
            <p:nvPr userDrawn="1"/>
          </p:nvSpPr>
          <p:spPr bwMode="auto">
            <a:xfrm>
              <a:off x="8247995" y="1235175"/>
              <a:ext cx="628179" cy="55430"/>
            </a:xfrm>
            <a:custGeom>
              <a:avLst/>
              <a:gdLst>
                <a:gd name="T0" fmla="*/ 4 w 84"/>
                <a:gd name="T1" fmla="*/ 0 h 7"/>
                <a:gd name="T2" fmla="*/ 80 w 84"/>
                <a:gd name="T3" fmla="*/ 0 h 7"/>
                <a:gd name="T4" fmla="*/ 84 w 84"/>
                <a:gd name="T5" fmla="*/ 4 h 7"/>
                <a:gd name="T6" fmla="*/ 84 w 84"/>
                <a:gd name="T7" fmla="*/ 4 h 7"/>
                <a:gd name="T8" fmla="*/ 80 w 84"/>
                <a:gd name="T9" fmla="*/ 7 h 7"/>
                <a:gd name="T10" fmla="*/ 4 w 84"/>
                <a:gd name="T11" fmla="*/ 7 h 7"/>
                <a:gd name="T12" fmla="*/ 0 w 84"/>
                <a:gd name="T13" fmla="*/ 4 h 7"/>
                <a:gd name="T14" fmla="*/ 0 w 84"/>
                <a:gd name="T15" fmla="*/ 4 h 7"/>
                <a:gd name="T16" fmla="*/ 4 w 84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">
                  <a:moveTo>
                    <a:pt x="4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6"/>
                    <a:pt x="82" y="7"/>
                    <a:pt x="8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0" name="Oval 48"/>
            <p:cNvSpPr>
              <a:spLocks noChangeArrowheads="1"/>
            </p:cNvSpPr>
            <p:nvPr userDrawn="1"/>
          </p:nvSpPr>
          <p:spPr bwMode="auto">
            <a:xfrm>
              <a:off x="8463545" y="4579310"/>
              <a:ext cx="184759" cy="1909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3" name="Freeform 51"/>
            <p:cNvSpPr>
              <a:spLocks/>
            </p:cNvSpPr>
            <p:nvPr userDrawn="1"/>
          </p:nvSpPr>
          <p:spPr bwMode="auto">
            <a:xfrm>
              <a:off x="6215650" y="5004253"/>
              <a:ext cx="1921490" cy="1853747"/>
            </a:xfrm>
            <a:custGeom>
              <a:avLst/>
              <a:gdLst>
                <a:gd name="T0" fmla="*/ 93 w 312"/>
                <a:gd name="T1" fmla="*/ 0 h 301"/>
                <a:gd name="T2" fmla="*/ 312 w 312"/>
                <a:gd name="T3" fmla="*/ 67 h 301"/>
                <a:gd name="T4" fmla="*/ 240 w 312"/>
                <a:gd name="T5" fmla="*/ 301 h 301"/>
                <a:gd name="T6" fmla="*/ 0 w 312"/>
                <a:gd name="T7" fmla="*/ 301 h 301"/>
                <a:gd name="T8" fmla="*/ 93 w 31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01">
                  <a:moveTo>
                    <a:pt x="93" y="0"/>
                  </a:moveTo>
                  <a:lnTo>
                    <a:pt x="312" y="67"/>
                  </a:lnTo>
                  <a:lnTo>
                    <a:pt x="240" y="301"/>
                  </a:lnTo>
                  <a:lnTo>
                    <a:pt x="0" y="30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14" name="Freeform 52"/>
            <p:cNvSpPr>
              <a:spLocks/>
            </p:cNvSpPr>
            <p:nvPr userDrawn="1"/>
          </p:nvSpPr>
          <p:spPr bwMode="auto">
            <a:xfrm>
              <a:off x="7034745" y="2627024"/>
              <a:ext cx="726717" cy="1964603"/>
            </a:xfrm>
            <a:custGeom>
              <a:avLst/>
              <a:gdLst>
                <a:gd name="T0" fmla="*/ 27 w 97"/>
                <a:gd name="T1" fmla="*/ 257 h 263"/>
                <a:gd name="T2" fmla="*/ 45 w 97"/>
                <a:gd name="T3" fmla="*/ 263 h 263"/>
                <a:gd name="T4" fmla="*/ 50 w 97"/>
                <a:gd name="T5" fmla="*/ 240 h 263"/>
                <a:gd name="T6" fmla="*/ 89 w 97"/>
                <a:gd name="T7" fmla="*/ 58 h 263"/>
                <a:gd name="T8" fmla="*/ 50 w 97"/>
                <a:gd name="T9" fmla="*/ 0 h 263"/>
                <a:gd name="T10" fmla="*/ 4 w 97"/>
                <a:gd name="T11" fmla="*/ 215 h 263"/>
                <a:gd name="T12" fmla="*/ 27 w 97"/>
                <a:gd name="T13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63">
                  <a:moveTo>
                    <a:pt x="27" y="257"/>
                  </a:moveTo>
                  <a:cubicBezTo>
                    <a:pt x="45" y="263"/>
                    <a:pt x="45" y="263"/>
                    <a:pt x="45" y="263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7" y="20"/>
                    <a:pt x="74" y="7"/>
                    <a:pt x="50" y="0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33"/>
                    <a:pt x="10" y="252"/>
                    <a:pt x="27" y="25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  <p:sp>
          <p:nvSpPr>
            <p:cNvPr id="20" name="Freeform 58"/>
            <p:cNvSpPr>
              <a:spLocks/>
            </p:cNvSpPr>
            <p:nvPr userDrawn="1"/>
          </p:nvSpPr>
          <p:spPr bwMode="auto">
            <a:xfrm>
              <a:off x="7342676" y="2627024"/>
              <a:ext cx="129333" cy="320248"/>
            </a:xfrm>
            <a:custGeom>
              <a:avLst/>
              <a:gdLst>
                <a:gd name="T0" fmla="*/ 17 w 17"/>
                <a:gd name="T1" fmla="*/ 3 h 43"/>
                <a:gd name="T2" fmla="*/ 9 w 17"/>
                <a:gd name="T3" fmla="*/ 0 h 43"/>
                <a:gd name="T4" fmla="*/ 0 w 17"/>
                <a:gd name="T5" fmla="*/ 43 h 43"/>
                <a:gd name="T6" fmla="*/ 17 w 17"/>
                <a:gd name="T7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17" y="3"/>
                  </a:moveTo>
                  <a:cubicBezTo>
                    <a:pt x="15" y="2"/>
                    <a:pt x="12" y="1"/>
                    <a:pt x="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7" y="19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Regular" charset="0"/>
              </a:endParaRPr>
            </a:p>
          </p:txBody>
        </p:sp>
      </p:grpSp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7779940" y="1438408"/>
            <a:ext cx="1551973" cy="3054681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614054" y="363482"/>
            <a:ext cx="10515600" cy="51623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4054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087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rgbClr val="FFFFFF">
                    <a:alpha val="50000"/>
                  </a:srgb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8833" y="521737"/>
            <a:ext cx="10515600" cy="719396"/>
          </a:xfrm>
          <a:prstGeom prst="rect">
            <a:avLst/>
          </a:prstGeom>
        </p:spPr>
        <p:txBody>
          <a:bodyPr/>
          <a:lstStyle>
            <a:lvl1pPr algn="ctr">
              <a:defRPr sz="2800" b="1" i="0">
                <a:solidFill>
                  <a:schemeClr val="tx1"/>
                </a:solidFill>
                <a:latin typeface="Montserrat Extra" charset="0"/>
                <a:ea typeface="Montserrat Extra" charset="0"/>
                <a:cs typeface="Montserrat Extr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56758" y="1023453"/>
            <a:ext cx="7899750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Crimson Text Roman" charset="0"/>
                <a:ea typeface="Crimson Text Roman" charset="0"/>
                <a:cs typeface="Crimson Text Roman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88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45279" y="2063306"/>
            <a:ext cx="1991260" cy="199151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54011" y="2063306"/>
            <a:ext cx="1991260" cy="199151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91833" y="2063306"/>
            <a:ext cx="1991260" cy="199151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9427" y="2063306"/>
            <a:ext cx="1991260" cy="199151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283886"/>
            <a:ext cx="10363200" cy="566759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932689" y="739437"/>
            <a:ext cx="10326624" cy="419558"/>
          </a:xfrm>
          <a:prstGeom prst="rect">
            <a:avLst/>
          </a:prstGeom>
        </p:spPr>
        <p:txBody>
          <a:bodyPr vert="horz" lIns="108731" tIns="54365" rIns="108731" bIns="54365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05029"/>
            <a:ext cx="12192000" cy="652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26339" y="716525"/>
            <a:ext cx="10326624" cy="5379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55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3401" y="109372"/>
            <a:ext cx="412350" cy="522816"/>
          </a:xfrm>
          <a:prstGeom prst="rect">
            <a:avLst/>
          </a:prstGeom>
          <a:solidFill>
            <a:schemeClr val="bg2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1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79"/>
            <a:ext cx="12192000" cy="324982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673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33" y="1739517"/>
            <a:ext cx="5399903" cy="385809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743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48834" y="1828800"/>
            <a:ext cx="337717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18045" y="1828800"/>
            <a:ext cx="337717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7987255" y="1828800"/>
            <a:ext cx="337717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174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058899" y="1828800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174597" y="1828800"/>
            <a:ext cx="4859988" cy="282969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861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880"/>
            <a:ext cx="365760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827810"/>
            <a:ext cx="226128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2335425" y="3827810"/>
            <a:ext cx="4077731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3744098" y="1578880"/>
            <a:ext cx="2669058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487298" y="1578880"/>
            <a:ext cx="2669058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9230498" y="157888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9230498" y="3827810"/>
            <a:ext cx="2961502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2553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91730" y="778215"/>
            <a:ext cx="8629806" cy="385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629998" y="1578880"/>
            <a:ext cx="3797309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78880"/>
            <a:ext cx="4571998" cy="442650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630000" y="3827810"/>
            <a:ext cx="249985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7187852" y="3827810"/>
            <a:ext cx="2499850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9745704" y="3827810"/>
            <a:ext cx="2446296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9" hasCustomPrompt="1"/>
          </p:nvPr>
        </p:nvSpPr>
        <p:spPr>
          <a:xfrm>
            <a:off x="8485307" y="1578880"/>
            <a:ext cx="3706693" cy="2177574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155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  <p:bldP spid="17" grpId="0" animBg="1"/>
      <p:bldP spid="18" grpId="0" animBg="1"/>
      <p:bldP spid="1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593922" y="6303346"/>
            <a:ext cx="3354155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i="0" dirty="0">
                <a:latin typeface="Roboto" charset="0"/>
                <a:ea typeface="Roboto" charset="0"/>
                <a:cs typeface="Roboto" charset="0"/>
              </a:rPr>
              <a:t>Mark 01 </a:t>
            </a:r>
            <a:r>
              <a:rPr lang="en-US" sz="1200" b="0" i="0" dirty="0">
                <a:latin typeface="Roboto Light" charset="0"/>
                <a:ea typeface="Roboto Light" charset="0"/>
                <a:cs typeface="Roboto Light" charset="0"/>
              </a:rPr>
              <a:t>presentation to </a:t>
            </a:r>
            <a:r>
              <a:rPr lang="en-US" sz="1200" b="0" i="0" dirty="0" err="1">
                <a:latin typeface="Roboto Light" charset="0"/>
                <a:ea typeface="Roboto Light" charset="0"/>
                <a:cs typeface="Roboto Light" charset="0"/>
              </a:rPr>
              <a:t>Markzugelberg</a:t>
            </a:r>
            <a:endParaRPr lang="en-US" sz="1200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68179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smtClean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rPr>
              <a:pPr algn="ctr"/>
              <a:t>‹#›</a:t>
            </a:fld>
            <a:endParaRPr lang="en-US" sz="1200" b="0" i="0" dirty="0">
              <a:solidFill>
                <a:schemeClr val="tx1">
                  <a:alpha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683507" y="6290644"/>
            <a:ext cx="508769" cy="333200"/>
          </a:xfrm>
          <a:prstGeom prst="roundRect">
            <a:avLst>
              <a:gd name="adj" fmla="val 31110"/>
            </a:avLst>
          </a:prstGeom>
          <a:solidFill>
            <a:schemeClr val="tx1">
              <a:alpha val="1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81861" y="6290644"/>
            <a:ext cx="333200" cy="333200"/>
          </a:xfrm>
          <a:prstGeom prst="roundRect">
            <a:avLst>
              <a:gd name="adj" fmla="val 32715"/>
            </a:avLst>
          </a:prstGeom>
          <a:solidFill>
            <a:schemeClr val="tx1">
              <a:alpha val="1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6" name="Rectangle 9"/>
          <p:cNvSpPr/>
          <p:nvPr userDrawn="1"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8" name="Rectangle 9"/>
          <p:cNvSpPr/>
          <p:nvPr userDrawn="1"/>
        </p:nvSpPr>
        <p:spPr>
          <a:xfrm rot="13500000">
            <a:off x="1351588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 userDrawn="1"/>
        </p:nvSpPr>
        <p:spPr>
          <a:xfrm>
            <a:off x="1226154" y="6244302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Roboto Regular" charset="0"/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 userDrawn="1"/>
        </p:nvSpPr>
        <p:spPr>
          <a:xfrm>
            <a:off x="249959" y="6236528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Roboto Regular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260722" y="6290644"/>
            <a:ext cx="333200" cy="333200"/>
          </a:xfrm>
          <a:prstGeom prst="roundRect">
            <a:avLst>
              <a:gd name="adj" fmla="val 32715"/>
            </a:avLst>
          </a:prstGeom>
          <a:solidFill>
            <a:schemeClr val="tx1">
              <a:alpha val="1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0" r:id="rId3"/>
    <p:sldLayoutId id="2147483677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79" r:id="rId10"/>
    <p:sldLayoutId id="2147483678" r:id="rId11"/>
    <p:sldLayoutId id="2147483672" r:id="rId12"/>
    <p:sldLayoutId id="2147483674" r:id="rId13"/>
    <p:sldLayoutId id="2147483676" r:id="rId14"/>
    <p:sldLayoutId id="2147483675" r:id="rId15"/>
    <p:sldLayoutId id="2147483673" r:id="rId16"/>
    <p:sldLayoutId id="2147483671" r:id="rId17"/>
    <p:sldLayoutId id="2147483667" r:id="rId18"/>
    <p:sldLayoutId id="2147483669" r:id="rId19"/>
    <p:sldLayoutId id="2147483670" r:id="rId20"/>
    <p:sldLayoutId id="2147483665" r:id="rId21"/>
    <p:sldLayoutId id="2147483668" r:id="rId22"/>
    <p:sldLayoutId id="2147483664" r:id="rId23"/>
    <p:sldLayoutId id="2147483658" r:id="rId24"/>
    <p:sldLayoutId id="2147483666" r:id="rId25"/>
    <p:sldLayoutId id="2147483660" r:id="rId26"/>
    <p:sldLayoutId id="2147483657" r:id="rId27"/>
    <p:sldLayoutId id="2147483659" r:id="rId28"/>
    <p:sldLayoutId id="2147483661" r:id="rId29"/>
    <p:sldLayoutId id="2147483656" r:id="rId30"/>
    <p:sldLayoutId id="2147483662" r:id="rId31"/>
    <p:sldLayoutId id="2147483655" r:id="rId32"/>
    <p:sldLayoutId id="2147483651" r:id="rId33"/>
    <p:sldLayoutId id="2147483652" r:id="rId34"/>
    <p:sldLayoutId id="2147483653" r:id="rId35"/>
    <p:sldLayoutId id="2147483654" r:id="rId36"/>
    <p:sldLayoutId id="2147483663" r:id="rId37"/>
    <p:sldLayoutId id="2147483687" r:id="rId38"/>
    <p:sldLayoutId id="2147483697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" y="5462720"/>
            <a:ext cx="12192000" cy="1395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>
                <a:latin typeface="Arial"/>
                <a:cs typeface="Arial"/>
              </a:rPr>
              <a:t>При п</a:t>
            </a:r>
            <a:r>
              <a:rPr lang="ru-RU" sz="3200" spc="-20" dirty="0">
                <a:latin typeface="Arial"/>
                <a:cs typeface="Arial"/>
              </a:rPr>
              <a:t>о</a:t>
            </a:r>
            <a:r>
              <a:rPr lang="ru-RU" sz="3200" spc="-5" dirty="0">
                <a:latin typeface="Arial"/>
                <a:cs typeface="Arial"/>
              </a:rPr>
              <a:t>дд</a:t>
            </a:r>
            <a:r>
              <a:rPr lang="ru-RU" sz="3200" dirty="0">
                <a:latin typeface="Arial"/>
                <a:cs typeface="Arial"/>
              </a:rPr>
              <a:t>ерж</a:t>
            </a:r>
            <a:r>
              <a:rPr lang="ru-RU" sz="3200" spc="10" dirty="0">
                <a:latin typeface="Arial"/>
                <a:cs typeface="Arial"/>
              </a:rPr>
              <a:t>к</a:t>
            </a:r>
            <a:r>
              <a:rPr lang="ru-RU" sz="3200" dirty="0">
                <a:latin typeface="Arial"/>
                <a:cs typeface="Arial"/>
              </a:rPr>
              <a:t>е</a:t>
            </a:r>
            <a:r>
              <a:rPr lang="ru-RU" sz="3200" spc="-30" dirty="0">
                <a:latin typeface="Arial"/>
                <a:cs typeface="Arial"/>
              </a:rPr>
              <a:t> </a:t>
            </a:r>
            <a:r>
              <a:rPr lang="ru-RU" sz="3200" spc="-5" dirty="0">
                <a:latin typeface="Arial"/>
                <a:cs typeface="Arial"/>
              </a:rPr>
              <a:t>М</a:t>
            </a:r>
            <a:r>
              <a:rPr lang="ru-RU" sz="3200" dirty="0">
                <a:latin typeface="Arial"/>
                <a:cs typeface="Arial"/>
              </a:rPr>
              <a:t>инис</a:t>
            </a:r>
            <a:r>
              <a:rPr lang="ru-RU" sz="3200" spc="-10" dirty="0">
                <a:latin typeface="Arial"/>
                <a:cs typeface="Arial"/>
              </a:rPr>
              <a:t>т</a:t>
            </a:r>
            <a:r>
              <a:rPr lang="ru-RU" sz="3200" dirty="0">
                <a:latin typeface="Arial"/>
                <a:cs typeface="Arial"/>
              </a:rPr>
              <a:t>ерст</a:t>
            </a:r>
            <a:r>
              <a:rPr lang="ru-RU" sz="3200" spc="-15" dirty="0">
                <a:latin typeface="Arial"/>
                <a:cs typeface="Arial"/>
              </a:rPr>
              <a:t>в</a:t>
            </a:r>
            <a:r>
              <a:rPr lang="ru-RU" sz="3200" dirty="0">
                <a:latin typeface="Arial"/>
                <a:cs typeface="Arial"/>
              </a:rPr>
              <a:t>а</a:t>
            </a:r>
            <a:r>
              <a:rPr lang="ru-RU" sz="3200" spc="-20" dirty="0">
                <a:latin typeface="Arial"/>
                <a:cs typeface="Arial"/>
              </a:rPr>
              <a:t> </a:t>
            </a:r>
            <a:r>
              <a:rPr lang="ru-RU" sz="3200" spc="-25" dirty="0">
                <a:latin typeface="Arial"/>
                <a:cs typeface="Arial"/>
              </a:rPr>
              <a:t>з</a:t>
            </a:r>
            <a:r>
              <a:rPr lang="ru-RU" sz="3200" spc="-5" dirty="0">
                <a:latin typeface="Arial"/>
                <a:cs typeface="Arial"/>
              </a:rPr>
              <a:t>д</a:t>
            </a:r>
            <a:r>
              <a:rPr lang="ru-RU" sz="3200" dirty="0">
                <a:latin typeface="Arial"/>
                <a:cs typeface="Arial"/>
              </a:rPr>
              <a:t>ра</a:t>
            </a:r>
            <a:r>
              <a:rPr lang="ru-RU" sz="3200" spc="-15" dirty="0">
                <a:latin typeface="Arial"/>
                <a:cs typeface="Arial"/>
              </a:rPr>
              <a:t>в</a:t>
            </a:r>
            <a:r>
              <a:rPr lang="ru-RU" sz="3200" dirty="0">
                <a:latin typeface="Arial"/>
                <a:cs typeface="Arial"/>
              </a:rPr>
              <a:t>о</a:t>
            </a:r>
            <a:r>
              <a:rPr lang="ru-RU" sz="3200" spc="-10" dirty="0">
                <a:latin typeface="Arial"/>
                <a:cs typeface="Arial"/>
              </a:rPr>
              <a:t>о</a:t>
            </a:r>
            <a:r>
              <a:rPr lang="ru-RU" sz="3200" spc="-15" dirty="0">
                <a:latin typeface="Arial"/>
                <a:cs typeface="Arial"/>
              </a:rPr>
              <a:t>х</a:t>
            </a:r>
            <a:r>
              <a:rPr lang="ru-RU" sz="3200" dirty="0">
                <a:latin typeface="Arial"/>
                <a:cs typeface="Arial"/>
              </a:rPr>
              <a:t>р</a:t>
            </a:r>
            <a:r>
              <a:rPr lang="ru-RU" sz="3200" spc="-10" dirty="0">
                <a:latin typeface="Arial"/>
                <a:cs typeface="Arial"/>
              </a:rPr>
              <a:t>а</a:t>
            </a:r>
            <a:r>
              <a:rPr lang="ru-RU" sz="3200" dirty="0">
                <a:latin typeface="Arial"/>
                <a:cs typeface="Arial"/>
              </a:rPr>
              <a:t>нения</a:t>
            </a:r>
            <a:r>
              <a:rPr lang="ru-RU" sz="3200" spc="-35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и</a:t>
            </a:r>
            <a:r>
              <a:rPr lang="ru-RU" sz="3200" spc="10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в рам</a:t>
            </a:r>
            <a:r>
              <a:rPr lang="ru-RU" sz="3200" spc="25" dirty="0">
                <a:latin typeface="Arial"/>
                <a:cs typeface="Arial"/>
              </a:rPr>
              <a:t>к</a:t>
            </a:r>
            <a:r>
              <a:rPr lang="ru-RU" sz="3200" dirty="0">
                <a:latin typeface="Arial"/>
                <a:cs typeface="Arial"/>
              </a:rPr>
              <a:t>ах</a:t>
            </a:r>
            <a:r>
              <a:rPr lang="ru-RU" sz="3200" spc="-30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VI</a:t>
            </a:r>
            <a:r>
              <a:rPr lang="en-US" sz="3200" dirty="0">
                <a:latin typeface="Arial"/>
                <a:cs typeface="Arial"/>
              </a:rPr>
              <a:t>I</a:t>
            </a:r>
            <a:r>
              <a:rPr lang="ru-RU" sz="3200" spc="5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Националь</a:t>
            </a:r>
            <a:r>
              <a:rPr lang="ru-RU" sz="3200" spc="-5" dirty="0">
                <a:latin typeface="Arial"/>
                <a:cs typeface="Arial"/>
              </a:rPr>
              <a:t>н</a:t>
            </a:r>
            <a:r>
              <a:rPr lang="ru-RU" sz="3200" dirty="0">
                <a:latin typeface="Arial"/>
                <a:cs typeface="Arial"/>
              </a:rPr>
              <a:t>о</a:t>
            </a:r>
            <a:r>
              <a:rPr lang="ru-RU" sz="3200" spc="-30" dirty="0">
                <a:latin typeface="Arial"/>
                <a:cs typeface="Arial"/>
              </a:rPr>
              <a:t>г</a:t>
            </a:r>
            <a:r>
              <a:rPr lang="ru-RU" sz="3200" dirty="0">
                <a:latin typeface="Arial"/>
                <a:cs typeface="Arial"/>
              </a:rPr>
              <a:t>о</a:t>
            </a:r>
            <a:r>
              <a:rPr lang="ru-RU" sz="3200" spc="-20" dirty="0">
                <a:latin typeface="Arial"/>
                <a:cs typeface="Arial"/>
              </a:rPr>
              <a:t> </a:t>
            </a:r>
            <a:r>
              <a:rPr lang="ru-RU" sz="3200" spc="10" dirty="0">
                <a:latin typeface="Arial"/>
                <a:cs typeface="Arial"/>
              </a:rPr>
              <a:t>к</a:t>
            </a:r>
            <a:r>
              <a:rPr lang="ru-RU" sz="3200" dirty="0">
                <a:latin typeface="Arial"/>
                <a:cs typeface="Arial"/>
              </a:rPr>
              <a:t>он</a:t>
            </a:r>
            <a:r>
              <a:rPr lang="ru-RU" sz="3200" spc="-10" dirty="0">
                <a:latin typeface="Arial"/>
                <a:cs typeface="Arial"/>
              </a:rPr>
              <a:t>г</a:t>
            </a:r>
            <a:r>
              <a:rPr lang="ru-RU" sz="3200" dirty="0">
                <a:latin typeface="Arial"/>
                <a:cs typeface="Arial"/>
              </a:rPr>
              <a:t>ресса</a:t>
            </a:r>
            <a:r>
              <a:rPr lang="ru-RU" sz="3200" spc="-20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«Пластичес</a:t>
            </a:r>
            <a:r>
              <a:rPr lang="ru-RU" sz="3200" spc="10" dirty="0">
                <a:latin typeface="Arial"/>
                <a:cs typeface="Arial"/>
              </a:rPr>
              <a:t>к</a:t>
            </a:r>
            <a:r>
              <a:rPr lang="ru-RU" sz="3200" dirty="0">
                <a:latin typeface="Arial"/>
                <a:cs typeface="Arial"/>
              </a:rPr>
              <a:t>ой </a:t>
            </a:r>
            <a:r>
              <a:rPr lang="ru-RU" sz="3200" spc="-15" dirty="0">
                <a:latin typeface="Arial"/>
                <a:cs typeface="Arial"/>
              </a:rPr>
              <a:t>х</a:t>
            </a:r>
            <a:r>
              <a:rPr lang="ru-RU" sz="3200" dirty="0">
                <a:latin typeface="Arial"/>
                <a:cs typeface="Arial"/>
              </a:rPr>
              <a:t>и</a:t>
            </a:r>
            <a:r>
              <a:rPr lang="ru-RU" sz="3200" spc="-10" dirty="0">
                <a:latin typeface="Arial"/>
                <a:cs typeface="Arial"/>
              </a:rPr>
              <a:t>р</a:t>
            </a:r>
            <a:r>
              <a:rPr lang="ru-RU" sz="3200" spc="-25" dirty="0">
                <a:latin typeface="Arial"/>
                <a:cs typeface="Arial"/>
              </a:rPr>
              <a:t>у</a:t>
            </a:r>
            <a:r>
              <a:rPr lang="ru-RU" sz="3200" dirty="0">
                <a:latin typeface="Arial"/>
                <a:cs typeface="Arial"/>
              </a:rPr>
              <a:t>р</a:t>
            </a:r>
            <a:r>
              <a:rPr lang="ru-RU" sz="3200" spc="-10" dirty="0">
                <a:latin typeface="Arial"/>
                <a:cs typeface="Arial"/>
              </a:rPr>
              <a:t>г</a:t>
            </a:r>
            <a:r>
              <a:rPr lang="ru-RU" sz="3200" dirty="0">
                <a:latin typeface="Arial"/>
                <a:cs typeface="Arial"/>
              </a:rPr>
              <a:t>ии,</a:t>
            </a:r>
            <a:r>
              <a:rPr lang="ru-RU" sz="3200" spc="25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эс</a:t>
            </a:r>
            <a:r>
              <a:rPr lang="ru-RU" sz="3200" spc="-10" dirty="0">
                <a:latin typeface="Arial"/>
                <a:cs typeface="Arial"/>
              </a:rPr>
              <a:t>т</a:t>
            </a:r>
            <a:r>
              <a:rPr lang="ru-RU" sz="3200" spc="-35" dirty="0">
                <a:latin typeface="Arial"/>
                <a:cs typeface="Arial"/>
              </a:rPr>
              <a:t>е</a:t>
            </a:r>
            <a:r>
              <a:rPr lang="ru-RU" sz="3200" dirty="0">
                <a:latin typeface="Arial"/>
                <a:cs typeface="Arial"/>
              </a:rPr>
              <a:t>тичес</a:t>
            </a:r>
            <a:r>
              <a:rPr lang="ru-RU" sz="3200" spc="15" dirty="0">
                <a:latin typeface="Arial"/>
                <a:cs typeface="Arial"/>
              </a:rPr>
              <a:t>к</a:t>
            </a:r>
            <a:r>
              <a:rPr lang="ru-RU" sz="3200" dirty="0">
                <a:latin typeface="Arial"/>
                <a:cs typeface="Arial"/>
              </a:rPr>
              <a:t>ой</a:t>
            </a:r>
            <a:r>
              <a:rPr lang="ru-RU" sz="3200" spc="-35" dirty="0">
                <a:latin typeface="Arial"/>
                <a:cs typeface="Arial"/>
              </a:rPr>
              <a:t> </a:t>
            </a:r>
            <a:r>
              <a:rPr lang="ru-RU" sz="3200" dirty="0">
                <a:latin typeface="Arial"/>
                <a:cs typeface="Arial"/>
              </a:rPr>
              <a:t>м</a:t>
            </a:r>
            <a:r>
              <a:rPr lang="ru-RU" sz="3200" spc="-20" dirty="0">
                <a:latin typeface="Arial"/>
                <a:cs typeface="Arial"/>
              </a:rPr>
              <a:t>е</a:t>
            </a:r>
            <a:r>
              <a:rPr lang="ru-RU" sz="3200" spc="-5" dirty="0">
                <a:latin typeface="Arial"/>
                <a:cs typeface="Arial"/>
              </a:rPr>
              <a:t>д</a:t>
            </a:r>
            <a:r>
              <a:rPr lang="ru-RU" sz="3200" dirty="0">
                <a:latin typeface="Arial"/>
                <a:cs typeface="Arial"/>
              </a:rPr>
              <a:t>ици</a:t>
            </a:r>
            <a:r>
              <a:rPr lang="ru-RU" sz="3200" spc="-5" dirty="0">
                <a:latin typeface="Arial"/>
                <a:cs typeface="Arial"/>
              </a:rPr>
              <a:t>н</a:t>
            </a:r>
            <a:r>
              <a:rPr lang="ru-RU" sz="3200" dirty="0">
                <a:latin typeface="Arial"/>
                <a:cs typeface="Arial"/>
              </a:rPr>
              <a:t>ы и</a:t>
            </a:r>
            <a:r>
              <a:rPr lang="ru-RU" sz="3200" spc="10" dirty="0">
                <a:latin typeface="Arial"/>
                <a:cs typeface="Arial"/>
              </a:rPr>
              <a:t> к</a:t>
            </a:r>
            <a:r>
              <a:rPr lang="ru-RU" sz="3200" dirty="0">
                <a:latin typeface="Arial"/>
                <a:cs typeface="Arial"/>
              </a:rPr>
              <a:t>осм</a:t>
            </a:r>
            <a:r>
              <a:rPr lang="ru-RU" sz="3200" spc="-30" dirty="0">
                <a:latin typeface="Arial"/>
                <a:cs typeface="Arial"/>
              </a:rPr>
              <a:t>е</a:t>
            </a:r>
            <a:r>
              <a:rPr lang="ru-RU" sz="3200" spc="-10" dirty="0">
                <a:latin typeface="Arial"/>
                <a:cs typeface="Arial"/>
              </a:rPr>
              <a:t>т</a:t>
            </a:r>
            <a:r>
              <a:rPr lang="ru-RU" sz="3200" spc="-35" dirty="0">
                <a:latin typeface="Arial"/>
                <a:cs typeface="Arial"/>
              </a:rPr>
              <a:t>о</a:t>
            </a:r>
            <a:r>
              <a:rPr lang="ru-RU" sz="3200" spc="5" dirty="0">
                <a:latin typeface="Arial"/>
                <a:cs typeface="Arial"/>
              </a:rPr>
              <a:t>л</a:t>
            </a:r>
            <a:r>
              <a:rPr lang="ru-RU" sz="3200" dirty="0">
                <a:latin typeface="Arial"/>
                <a:cs typeface="Arial"/>
              </a:rPr>
              <a:t>о</a:t>
            </a:r>
            <a:r>
              <a:rPr lang="ru-RU" sz="3200" spc="-10" dirty="0">
                <a:latin typeface="Arial"/>
                <a:cs typeface="Arial"/>
              </a:rPr>
              <a:t>г</a:t>
            </a:r>
            <a:r>
              <a:rPr lang="ru-RU" sz="3200" dirty="0">
                <a:latin typeface="Arial"/>
                <a:cs typeface="Arial"/>
              </a:rPr>
              <a:t>ии»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24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ПРЕДСТАВЛЕНИЕ МЕТОДИКИ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5895" y="2231676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Название методики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3040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5895" y="319968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Год внедрения методики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3040" y="2989200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05600" y="222609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Описание методики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745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5600" y="3928602"/>
            <a:ext cx="3946182" cy="98411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Представление фото пациентов до и после процедуры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92745" y="392860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6" name="Rectangle 9"/>
          <p:cNvSpPr/>
          <p:nvPr/>
        </p:nvSpPr>
        <p:spPr>
          <a:xfrm>
            <a:off x="2075895" y="4236379"/>
            <a:ext cx="3946182" cy="69198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Цель применения методики у пациентов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363040" y="4025897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2591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1"/>
          <p:bldP spid="4" grpId="0"/>
          <p:bldP spid="10" grpId="1"/>
          <p:bldP spid="11" grpId="0"/>
          <p:bldP spid="12" grpId="1"/>
          <p:bldP spid="13" grpId="0"/>
          <p:bldP spid="14" grpId="1"/>
          <p:bldP spid="15" grpId="0"/>
          <p:bldP spid="16" grpId="0"/>
          <p:bldP spid="1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ПРОТОКОЛ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8833" y="1294445"/>
            <a:ext cx="3388038" cy="1807566"/>
            <a:chOff x="1895707" y="1831751"/>
            <a:chExt cx="3388038" cy="1807566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1108" y="2247112"/>
            <a:ext cx="4099526" cy="2187155"/>
            <a:chOff x="1895707" y="1831751"/>
            <a:chExt cx="3388038" cy="1807566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03975" y="1589916"/>
            <a:ext cx="3726842" cy="1988323"/>
            <a:chOff x="1895707" y="1831751"/>
            <a:chExt cx="3388038" cy="1807566"/>
          </a:xfrm>
        </p:grpSpPr>
        <p:sp>
          <p:nvSpPr>
            <p:cNvPr id="15" name="Rounded Rectangle 1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Sample Text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833" y="3601931"/>
            <a:ext cx="2879852" cy="1343693"/>
            <a:chOff x="1178843" y="2325009"/>
            <a:chExt cx="2879852" cy="1343693"/>
          </a:xfrm>
        </p:grpSpPr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1993815" y="2449000"/>
              <a:ext cx="206488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Зона коррекции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6192" y="4987909"/>
            <a:ext cx="3675593" cy="1331338"/>
            <a:chOff x="1178843" y="2325009"/>
            <a:chExt cx="3675593" cy="1331338"/>
          </a:xfrm>
        </p:grpSpPr>
        <p:sp>
          <p:nvSpPr>
            <p:cNvPr id="23" name="Text Placeholder 2"/>
            <p:cNvSpPr txBox="1">
              <a:spLocks/>
            </p:cNvSpPr>
            <p:nvPr/>
          </p:nvSpPr>
          <p:spPr>
            <a:xfrm>
              <a:off x="2013424" y="2436645"/>
              <a:ext cx="28410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Тип нитевого продукта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03975" y="4003305"/>
            <a:ext cx="3387351" cy="1365779"/>
            <a:chOff x="1178843" y="2325009"/>
            <a:chExt cx="3387351" cy="1365779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2013424" y="2471086"/>
              <a:ext cx="255277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Схема установки нитей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3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7178"/>
            <a:ext cx="6494758" cy="51623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dirty="0"/>
              <a:t>ПРОТОКОЛ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99" y="631911"/>
            <a:ext cx="5551861" cy="385931"/>
          </a:xfrm>
        </p:spPr>
        <p:txBody>
          <a:bodyPr/>
          <a:lstStyle/>
          <a:p>
            <a:pPr algn="l"/>
            <a:r>
              <a:rPr lang="ru-RU" sz="1600" dirty="0"/>
              <a:t>Схема установки нитей</a:t>
            </a:r>
          </a:p>
        </p:txBody>
      </p:sp>
      <p:pic>
        <p:nvPicPr>
          <p:cNvPr id="11" name="Содержимое 4" descr="Avatar Woman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4929" l="6547" r="94653">
                        <a14:foregroundMark x1="38381" y1="14571" x2="41429" y2="13357"/>
                        <a14:foregroundMark x1="46927" y1="35107" x2="51274" y2="27714"/>
                        <a14:foregroundMark x1="19390" y1="37571" x2="19640" y2="18607"/>
                        <a14:foregroundMark x1="39280" y1="18286" x2="61519" y2="12286"/>
                        <a14:foregroundMark x1="57171" y1="20607" x2="48626" y2="19071"/>
                        <a14:foregroundMark x1="18541" y1="52679" x2="20090" y2="58071"/>
                        <a14:foregroundMark x1="45177" y1="89393" x2="55422" y2="81536"/>
                        <a14:foregroundMark x1="77861" y1="59179" x2="80910" y2="53286"/>
                        <a14:foregroundMark x1="52374" y1="5321" x2="49725" y2="5036"/>
                        <a14:backgroundMark x1="50375" y1="85679" x2="50375" y2="8567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9" b="1726"/>
          <a:stretch/>
        </p:blipFill>
        <p:spPr>
          <a:xfrm>
            <a:off x="5670032" y="0"/>
            <a:ext cx="511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9559" y="283886"/>
            <a:ext cx="10448041" cy="618893"/>
          </a:xfrm>
        </p:spPr>
        <p:txBody>
          <a:bodyPr/>
          <a:lstStyle/>
          <a:p>
            <a:r>
              <a:rPr lang="ru-RU" dirty="0"/>
              <a:t>ПАЦИЕНТ «А»,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до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 Профиль справа</a:t>
            </a:r>
          </a:p>
          <a:p>
            <a:pPr algn="ctr">
              <a:lnSpc>
                <a:spcPct val="120000"/>
              </a:lnSpc>
            </a:pPr>
            <a:endParaRPr lang="ru-RU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после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Профиль справа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2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После процедуры </a:t>
            </a:r>
          </a:p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6235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«А»,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до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справа</a:t>
            </a:r>
          </a:p>
          <a:p>
            <a:pPr algn="ctr">
              <a:lnSpc>
                <a:spcPct val="120000"/>
              </a:lnSpc>
            </a:pPr>
            <a:endParaRPr lang="ru-RU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после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справа</a:t>
            </a:r>
          </a:p>
          <a:p>
            <a:pPr algn="ctr">
              <a:lnSpc>
                <a:spcPct val="120000"/>
              </a:lnSpc>
            </a:pPr>
            <a:endParaRPr lang="ru-RU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После процедуры </a:t>
            </a:r>
          </a:p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2944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«А»,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до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Анфас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после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Анфас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После процедуры </a:t>
            </a:r>
          </a:p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34941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«А»,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до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слева</a:t>
            </a:r>
          </a:p>
          <a:p>
            <a:pPr algn="ctr">
              <a:lnSpc>
                <a:spcPct val="120000"/>
              </a:lnSpc>
            </a:pPr>
            <a:endParaRPr lang="ru-RU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после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слева</a:t>
            </a:r>
          </a:p>
          <a:p>
            <a:pPr algn="ctr">
              <a:lnSpc>
                <a:spcPct val="120000"/>
              </a:lnSpc>
            </a:pPr>
            <a:endParaRPr lang="ru-RU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После процедуры </a:t>
            </a:r>
          </a:p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6351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«А»,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до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Профиль слева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после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Профиль слева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После процедуры </a:t>
            </a:r>
          </a:p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3543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824316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«А», ВОЗРАСТ ФОТО ДО ПРОЦЕДУРЫ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6014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6757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7499" y="1548334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8241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18983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Профиль слева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014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Профиль справа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757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справа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7499" y="423979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Анфас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241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слева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18983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Профиль слева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44058" y="1130237"/>
            <a:ext cx="1221296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Фото до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14161" y="3771313"/>
            <a:ext cx="6400799" cy="867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>
                <a:solidFill>
                  <a:schemeClr val="tx2"/>
                </a:solidFill>
                <a:latin typeface="Open Sans Light"/>
                <a:cs typeface="Open Sans Light"/>
              </a:rPr>
              <a:t>Фото после (с указанием срока)</a:t>
            </a:r>
          </a:p>
          <a:p>
            <a:pPr algn="ctr">
              <a:lnSpc>
                <a:spcPct val="120000"/>
              </a:lnSpc>
            </a:pPr>
            <a:endParaRPr lang="ru-RU" sz="2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10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«В», ВОЗРАСТ, ФОТО ДО ПРОЦЕДУРЫ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7642" y="1079125"/>
            <a:ext cx="776721" cy="63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64" tIns="22833" rIns="45664" bIns="2283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CB2C3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737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3479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44221" y="2467268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4963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5705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</p:spTree>
    <p:extLst>
      <p:ext uri="{BB962C8B-B14F-4D97-AF65-F5344CB8AC3E}">
        <p14:creationId xmlns:p14="http://schemas.microsoft.com/office/powerpoint/2010/main" val="20028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180" y="3438265"/>
            <a:ext cx="11083636" cy="195438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/>
            <a:r>
              <a:rPr lang="ru-RU" sz="6000" b="1" dirty="0">
                <a:latin typeface="Roboto Black" charset="0"/>
                <a:ea typeface="Roboto Black" charset="0"/>
                <a:cs typeface="Roboto Black" charset="0"/>
              </a:rPr>
              <a:t> Партнер конкурса компания </a:t>
            </a:r>
            <a:r>
              <a:rPr lang="en-US" sz="6000" b="1" dirty="0">
                <a:latin typeface="Roboto Black" charset="0"/>
                <a:ea typeface="Roboto Black" charset="0"/>
                <a:cs typeface="Roboto Black" charset="0"/>
              </a:rPr>
              <a:t>APTOS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506668" y="3324995"/>
            <a:ext cx="1178659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5595082"/>
            <a:ext cx="12192000" cy="627918"/>
          </a:xfrm>
          <a:prstGeom prst="rect">
            <a:avLst/>
          </a:prstGeom>
          <a:solidFill>
            <a:srgbClr val="78C8F0"/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  <a:latin typeface="Roboto Regular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91" y="849915"/>
            <a:ext cx="5630811" cy="21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5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1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ОПИСАНИЕ СОЧЕТАННОЙ/КОМБИНИРОВАННОЙ МЕТОДИКИ </a:t>
            </a:r>
            <a:br>
              <a:rPr lang="ru-RU" sz="2699" dirty="0"/>
            </a:br>
            <a:r>
              <a:rPr lang="ru-RU" sz="2699" dirty="0"/>
              <a:t>ПАЦИЕНТА «В», ДАТА ПРОЦЕДУРЫ</a:t>
            </a:r>
            <a:endParaRPr lang="en-US" sz="2699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487" y="168514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4487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3141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1795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4487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43141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41795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3141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41795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3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ПРЕДСТАВЛЕНИЕ МЕТОДИКИ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5895" y="2231676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Название методики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3040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5895" y="319968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Год внедрения методики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3040" y="2989200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05600" y="222609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Описание методики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745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5600" y="3928602"/>
            <a:ext cx="3946182" cy="98411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Представление фото пациентов до и после процедуры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92745" y="392860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6" name="Rectangle 9"/>
          <p:cNvSpPr/>
          <p:nvPr/>
        </p:nvSpPr>
        <p:spPr>
          <a:xfrm>
            <a:off x="2075895" y="4236379"/>
            <a:ext cx="3946182" cy="69198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Цель применения методики у пациентов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363040" y="4025897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5397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1"/>
          <p:bldP spid="4" grpId="0"/>
          <p:bldP spid="10" grpId="1"/>
          <p:bldP spid="11" grpId="0"/>
          <p:bldP spid="12" grpId="1"/>
          <p:bldP spid="13" grpId="0"/>
          <p:bldP spid="14" grpId="1"/>
          <p:bldP spid="15" grpId="0"/>
          <p:bldP spid="16" grpId="0"/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ПРОТОКОЛ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8833" y="1294445"/>
            <a:ext cx="3388038" cy="1807566"/>
            <a:chOff x="1895707" y="1831751"/>
            <a:chExt cx="3388038" cy="1807566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1108" y="2247112"/>
            <a:ext cx="4099526" cy="2187155"/>
            <a:chOff x="1895707" y="1831751"/>
            <a:chExt cx="3388038" cy="1807566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03975" y="1589916"/>
            <a:ext cx="3726842" cy="1988323"/>
            <a:chOff x="1895707" y="1831751"/>
            <a:chExt cx="3388038" cy="1807566"/>
          </a:xfrm>
        </p:grpSpPr>
        <p:sp>
          <p:nvSpPr>
            <p:cNvPr id="15" name="Rounded Rectangle 1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Sample Text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833" y="3601931"/>
            <a:ext cx="2879852" cy="1343693"/>
            <a:chOff x="1178843" y="2325009"/>
            <a:chExt cx="2879852" cy="1343693"/>
          </a:xfrm>
        </p:grpSpPr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1993815" y="2449000"/>
              <a:ext cx="206488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Зона коррекции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6192" y="4987909"/>
            <a:ext cx="3675593" cy="1331338"/>
            <a:chOff x="1178843" y="2325009"/>
            <a:chExt cx="3675593" cy="1331338"/>
          </a:xfrm>
        </p:grpSpPr>
        <p:sp>
          <p:nvSpPr>
            <p:cNvPr id="23" name="Text Placeholder 2"/>
            <p:cNvSpPr txBox="1">
              <a:spLocks/>
            </p:cNvSpPr>
            <p:nvPr/>
          </p:nvSpPr>
          <p:spPr>
            <a:xfrm>
              <a:off x="2013424" y="2436645"/>
              <a:ext cx="28410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Тип нитевого продукта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03975" y="4003305"/>
            <a:ext cx="3387351" cy="1365779"/>
            <a:chOff x="1178843" y="2325009"/>
            <a:chExt cx="3387351" cy="1365779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2013424" y="2471086"/>
              <a:ext cx="255277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Схема установки нитей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4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7178"/>
            <a:ext cx="6494758" cy="51623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dirty="0"/>
              <a:t>ПРОТОКОЛ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99" y="631911"/>
            <a:ext cx="5551861" cy="385931"/>
          </a:xfrm>
        </p:spPr>
        <p:txBody>
          <a:bodyPr/>
          <a:lstStyle/>
          <a:p>
            <a:pPr algn="l"/>
            <a:r>
              <a:rPr lang="ru-RU" sz="1600" dirty="0"/>
              <a:t>Схема установки нитей</a:t>
            </a:r>
          </a:p>
        </p:txBody>
      </p:sp>
      <p:pic>
        <p:nvPicPr>
          <p:cNvPr id="11" name="Содержимое 4" descr="Avatar Woman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4929" l="6547" r="94653">
                        <a14:foregroundMark x1="38381" y1="14571" x2="41429" y2="13357"/>
                        <a14:foregroundMark x1="46927" y1="35107" x2="51274" y2="27714"/>
                        <a14:foregroundMark x1="19390" y1="37571" x2="19640" y2="18607"/>
                        <a14:foregroundMark x1="39280" y1="18286" x2="61519" y2="12286"/>
                        <a14:foregroundMark x1="57171" y1="20607" x2="48626" y2="19071"/>
                        <a14:foregroundMark x1="18541" y1="52679" x2="20090" y2="58071"/>
                        <a14:foregroundMark x1="45177" y1="89393" x2="55422" y2="81536"/>
                        <a14:foregroundMark x1="77861" y1="59179" x2="80910" y2="53286"/>
                        <a14:foregroundMark x1="52374" y1="5321" x2="49725" y2="5036"/>
                        <a14:backgroundMark x1="50375" y1="85679" x2="50375" y2="8567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9" b="1726"/>
          <a:stretch/>
        </p:blipFill>
        <p:spPr>
          <a:xfrm>
            <a:off x="5670032" y="0"/>
            <a:ext cx="511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«В»,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</a:t>
            </a: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справа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справа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1391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«В»,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справа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справа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4841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«В»,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Анфас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Анфас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7891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«В»,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слева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слева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74328" y="5456623"/>
            <a:ext cx="2597185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22863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«В»,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слева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слева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29590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824316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«В», ВОЗРАСТ ФОТО ДО ПРОЦЕДУРЫ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6014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6757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7499" y="1548334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8241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18983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014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757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7499" y="423979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241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18983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7262" y="1130237"/>
            <a:ext cx="123489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2040" y="3771313"/>
            <a:ext cx="168533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</p:txBody>
      </p:sp>
    </p:spTree>
    <p:extLst>
      <p:ext uri="{BB962C8B-B14F-4D97-AF65-F5344CB8AC3E}">
        <p14:creationId xmlns:p14="http://schemas.microsoft.com/office/powerpoint/2010/main" val="17184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3131" y="2787593"/>
            <a:ext cx="10145738" cy="1338828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/>
            <a:r>
              <a:rPr lang="ru-RU" sz="4000" dirty="0">
                <a:latin typeface="Roboto Regular" charset="0"/>
              </a:rPr>
              <a:t>Представляют  специальную номинацию</a:t>
            </a:r>
          </a:p>
          <a:p>
            <a:pPr algn="ctr"/>
            <a:r>
              <a:rPr lang="ru-RU" sz="4000" dirty="0">
                <a:latin typeface="Roboto Regular" charset="0"/>
              </a:rPr>
              <a:t>«Лидер нитевых технологий»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506671" y="4523036"/>
            <a:ext cx="1178659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0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1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«С», ВОЗРАСТ ФОТО ДО ПРОЦЕДУРЫ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7642" y="1079125"/>
            <a:ext cx="776721" cy="63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64" tIns="22833" rIns="45664" bIns="2283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CB2C3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737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3479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44221" y="2467268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4963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5705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</p:spTree>
    <p:extLst>
      <p:ext uri="{BB962C8B-B14F-4D97-AF65-F5344CB8AC3E}">
        <p14:creationId xmlns:p14="http://schemas.microsoft.com/office/powerpoint/2010/main" val="32618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93722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ОПИСАНИЕ СОЧЕТАННОЙ/КОМБИНИРОВАННОЙ МЕТОДИКИ </a:t>
            </a:r>
            <a:br>
              <a:rPr lang="ru-RU" sz="2699" dirty="0"/>
            </a:br>
            <a:r>
              <a:rPr lang="ru-RU" sz="2699" dirty="0"/>
              <a:t>ПАЦИЕНТА «С», ДАТА ПРОЦЕДУРЫ</a:t>
            </a:r>
            <a:endParaRPr lang="en-US" sz="2699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487" y="168514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4487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3141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1795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4487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43141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41795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3141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41795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567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ПРЕДСТАВЛЕНИЕ МЕТОДИКИ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5895" y="2231676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Название методики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3040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5895" y="319968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Год внедрения методики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3040" y="2989200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05600" y="222609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Описание методики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745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5600" y="3928602"/>
            <a:ext cx="3946182" cy="98411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Представление фото пациентов до и после процедуры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92745" y="392860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6" name="Rectangle 9"/>
          <p:cNvSpPr/>
          <p:nvPr/>
        </p:nvSpPr>
        <p:spPr>
          <a:xfrm>
            <a:off x="2075895" y="4236379"/>
            <a:ext cx="3946182" cy="69198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Цель применения методики у пациентов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363040" y="4025897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20157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1"/>
          <p:bldP spid="4" grpId="0"/>
          <p:bldP spid="10" grpId="1"/>
          <p:bldP spid="11" grpId="0"/>
          <p:bldP spid="12" grpId="1"/>
          <p:bldP spid="13" grpId="0"/>
          <p:bldP spid="14" grpId="1"/>
          <p:bldP spid="15" grpId="0"/>
          <p:bldP spid="16" grpId="0"/>
          <p:bldP spid="17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ПРОТОКОЛ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8833" y="1294445"/>
            <a:ext cx="3388038" cy="1807566"/>
            <a:chOff x="1895707" y="1831751"/>
            <a:chExt cx="3388038" cy="1807566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1108" y="2247112"/>
            <a:ext cx="4099526" cy="2187155"/>
            <a:chOff x="1895707" y="1831751"/>
            <a:chExt cx="3388038" cy="1807566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03975" y="1589916"/>
            <a:ext cx="3726842" cy="1988323"/>
            <a:chOff x="1895707" y="1831751"/>
            <a:chExt cx="3388038" cy="1807566"/>
          </a:xfrm>
        </p:grpSpPr>
        <p:sp>
          <p:nvSpPr>
            <p:cNvPr id="15" name="Rounded Rectangle 1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Sample Text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833" y="3601931"/>
            <a:ext cx="2879852" cy="1343693"/>
            <a:chOff x="1178843" y="2325009"/>
            <a:chExt cx="2879852" cy="1343693"/>
          </a:xfrm>
        </p:grpSpPr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1993815" y="2449000"/>
              <a:ext cx="206488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Зона коррекции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6192" y="4987909"/>
            <a:ext cx="3675593" cy="1331338"/>
            <a:chOff x="1178843" y="2325009"/>
            <a:chExt cx="3675593" cy="1331338"/>
          </a:xfrm>
        </p:grpSpPr>
        <p:sp>
          <p:nvSpPr>
            <p:cNvPr id="23" name="Text Placeholder 2"/>
            <p:cNvSpPr txBox="1">
              <a:spLocks/>
            </p:cNvSpPr>
            <p:nvPr/>
          </p:nvSpPr>
          <p:spPr>
            <a:xfrm>
              <a:off x="2013424" y="2436645"/>
              <a:ext cx="28410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Тип нитевого продукта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03975" y="4003305"/>
            <a:ext cx="3387351" cy="1365779"/>
            <a:chOff x="1178843" y="2325009"/>
            <a:chExt cx="3387351" cy="1365779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2013424" y="2471086"/>
              <a:ext cx="255277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Схема установки нитей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7178"/>
            <a:ext cx="6494758" cy="51623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dirty="0"/>
              <a:t>ПРОТОКОЛ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99" y="631911"/>
            <a:ext cx="5551861" cy="385931"/>
          </a:xfrm>
        </p:spPr>
        <p:txBody>
          <a:bodyPr/>
          <a:lstStyle/>
          <a:p>
            <a:pPr algn="l"/>
            <a:r>
              <a:rPr lang="ru-RU" sz="1600" dirty="0"/>
              <a:t>Схема установки нитей</a:t>
            </a:r>
          </a:p>
        </p:txBody>
      </p:sp>
      <p:pic>
        <p:nvPicPr>
          <p:cNvPr id="11" name="Содержимое 4" descr="Avatar Woman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4929" l="6547" r="94653">
                        <a14:foregroundMark x1="38381" y1="14571" x2="41429" y2="13357"/>
                        <a14:foregroundMark x1="46927" y1="35107" x2="51274" y2="27714"/>
                        <a14:foregroundMark x1="19390" y1="37571" x2="19640" y2="18607"/>
                        <a14:foregroundMark x1="39280" y1="18286" x2="61519" y2="12286"/>
                        <a14:foregroundMark x1="57171" y1="20607" x2="48626" y2="19071"/>
                        <a14:foregroundMark x1="18541" y1="52679" x2="20090" y2="58071"/>
                        <a14:foregroundMark x1="45177" y1="89393" x2="55422" y2="81536"/>
                        <a14:foregroundMark x1="77861" y1="59179" x2="80910" y2="53286"/>
                        <a14:foregroundMark x1="52374" y1="5321" x2="49725" y2="5036"/>
                        <a14:backgroundMark x1="50375" y1="85679" x2="50375" y2="8567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9" b="1726"/>
          <a:stretch/>
        </p:blipFill>
        <p:spPr>
          <a:xfrm>
            <a:off x="5670032" y="0"/>
            <a:ext cx="511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«С»,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справа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справа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0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3318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«С»,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справа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справа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387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«С»,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 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Анфас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Анфас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29658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«С»,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слева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слева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5869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«С»,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слева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слева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rgbClr val="445469"/>
                </a:solidFill>
                <a:latin typeface="Open Sans Light"/>
                <a:cs typeface="Open Sans Light"/>
              </a:rPr>
              <a:t>(с указанием срока)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91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C8F0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3131" y="2139111"/>
            <a:ext cx="10145738" cy="3062377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Представление клиники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Представление методики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Представление результатов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506671" y="5479478"/>
            <a:ext cx="1178659" cy="0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3131" y="250115"/>
            <a:ext cx="10145738" cy="938719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algn="ctr"/>
            <a:r>
              <a:rPr lang="ru-RU" sz="5400" b="1" dirty="0">
                <a:solidFill>
                  <a:srgbClr val="FFFFFF"/>
                </a:solidFill>
                <a:latin typeface="Roboto Black" charset="0"/>
                <a:ea typeface="Roboto Black" charset="0"/>
                <a:cs typeface="Roboto Black" charset="0"/>
              </a:rPr>
              <a:t>Содержание</a:t>
            </a:r>
            <a:endParaRPr lang="en-US" sz="5400" dirty="0">
              <a:solidFill>
                <a:srgbClr val="FFFFFF"/>
              </a:solidFill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824316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«С», ВОЗРАСТ ФОТО ДО ПРОЦЕДУРЫ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6014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6757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7499" y="1548334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8241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18983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014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757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7499" y="423979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241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18983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7262" y="1130237"/>
            <a:ext cx="123489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07584" y="3771313"/>
            <a:ext cx="429425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 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19355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</a:t>
            </a:r>
            <a:r>
              <a:rPr lang="en-US" sz="2699" dirty="0"/>
              <a:t>D</a:t>
            </a:r>
            <a:r>
              <a:rPr lang="ru-RU" sz="2699" dirty="0"/>
              <a:t>», ВОЗРАСТ ФОТО ДО ПРОЦЕДУРЫ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7642" y="1079125"/>
            <a:ext cx="776721" cy="63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64" tIns="22833" rIns="45664" bIns="2283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CB2C3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737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3479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44221" y="2467268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4963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5705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</p:spTree>
    <p:extLst>
      <p:ext uri="{BB962C8B-B14F-4D97-AF65-F5344CB8AC3E}">
        <p14:creationId xmlns:p14="http://schemas.microsoft.com/office/powerpoint/2010/main" val="33383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ОПИСАНИЕ СОЧЕТАННОЙ/КОМБИНИРОВАННОЙ МЕТОДИКИ </a:t>
            </a:r>
            <a:br>
              <a:rPr lang="ru-RU" sz="2699" dirty="0"/>
            </a:br>
            <a:r>
              <a:rPr lang="ru-RU" sz="2699" dirty="0"/>
              <a:t>ПАЦИЕНТА «</a:t>
            </a:r>
            <a:r>
              <a:rPr lang="en-US" sz="2699" dirty="0"/>
              <a:t>D</a:t>
            </a:r>
            <a:r>
              <a:rPr lang="ru-RU" sz="2699" dirty="0"/>
              <a:t>», ДАТА ПРОЦЕДУРЫ</a:t>
            </a:r>
            <a:endParaRPr lang="en-US" sz="2699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487" y="168514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4487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3141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1795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Обоснование методики 3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4487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43141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41795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Методика 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3141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41795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Описание методики1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624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ПРЕДСТАВЛЕНИЕ МЕТОДИКИ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5895" y="2231676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Название методики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3040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5895" y="319968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Год внедрения методики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3040" y="2989200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05600" y="2226092"/>
            <a:ext cx="3946182" cy="399853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Описание методики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745" y="201474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05600" y="3928602"/>
            <a:ext cx="3946182" cy="984116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Представление фото пациентов до и после процедуры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92745" y="3928602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  <p:sp>
        <p:nvSpPr>
          <p:cNvPr id="16" name="Rectangle 9"/>
          <p:cNvSpPr/>
          <p:nvPr/>
        </p:nvSpPr>
        <p:spPr>
          <a:xfrm>
            <a:off x="2075895" y="4236379"/>
            <a:ext cx="3946182" cy="69198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33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t>Цель применения методики у пациентов</a:t>
            </a:r>
          </a:p>
        </p:txBody>
      </p:sp>
      <p:sp>
        <p:nvSpPr>
          <p:cNvPr id="17" name="Rectangle 10"/>
          <p:cNvSpPr/>
          <p:nvPr/>
        </p:nvSpPr>
        <p:spPr>
          <a:xfrm>
            <a:off x="1363040" y="4025897"/>
            <a:ext cx="5485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1C3CA"/>
                </a:solidFill>
                <a:effectLst/>
                <a:uLnTx/>
                <a:uFillTx/>
                <a:latin typeface="linea-basic-10" panose="02000509000000000000" pitchFamily="49" charset="0"/>
                <a:ea typeface="+mn-ea"/>
                <a:cs typeface="+mn-cs"/>
              </a:rPr>
              <a:t>٧</a:t>
            </a:r>
          </a:p>
        </p:txBody>
      </p:sp>
    </p:spTree>
    <p:extLst>
      <p:ext uri="{BB962C8B-B14F-4D97-AF65-F5344CB8AC3E}">
        <p14:creationId xmlns:p14="http://schemas.microsoft.com/office/powerpoint/2010/main" val="7898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5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4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1"/>
          <p:bldP spid="4" grpId="0"/>
          <p:bldP spid="10" grpId="1"/>
          <p:bldP spid="11" grpId="0"/>
          <p:bldP spid="12" grpId="1"/>
          <p:bldP spid="13" grpId="0"/>
          <p:bldP spid="14" grpId="1"/>
          <p:bldP spid="15" grpId="0"/>
          <p:bldP spid="16" grpId="0"/>
          <p:bldP spid="17" grpId="0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ПРОТОКОЛ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8833" y="1294445"/>
            <a:ext cx="3388038" cy="1807566"/>
            <a:chOff x="1895707" y="1831751"/>
            <a:chExt cx="3388038" cy="1807566"/>
          </a:xfrm>
        </p:grpSpPr>
        <p:sp>
          <p:nvSpPr>
            <p:cNvPr id="5" name="Rounded Rectangle 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41108" y="2247112"/>
            <a:ext cx="4099526" cy="2187155"/>
            <a:chOff x="1895707" y="1831751"/>
            <a:chExt cx="3388038" cy="1807566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03975" y="1589916"/>
            <a:ext cx="3726842" cy="1988323"/>
            <a:chOff x="1895707" y="1831751"/>
            <a:chExt cx="3388038" cy="1807566"/>
          </a:xfrm>
        </p:grpSpPr>
        <p:sp>
          <p:nvSpPr>
            <p:cNvPr id="15" name="Rounded Rectangle 14"/>
            <p:cNvSpPr/>
            <p:nvPr/>
          </p:nvSpPr>
          <p:spPr>
            <a:xfrm rot="2700000">
              <a:off x="3687304" y="232536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18900000">
              <a:off x="3682388" y="3025183"/>
              <a:ext cx="1601357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95707" y="2684256"/>
              <a:ext cx="2928405" cy="614134"/>
            </a:xfrm>
            <a:prstGeom prst="roundRect">
              <a:avLst>
                <a:gd name="adj" fmla="val 7044"/>
              </a:avLst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Sample Text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6F8F8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483067" y="2632430"/>
              <a:ext cx="706987" cy="706988"/>
            </a:xfrm>
            <a:custGeom>
              <a:avLst/>
              <a:gdLst>
                <a:gd name="connsiteX0" fmla="*/ 1621876 w 4116165"/>
                <a:gd name="connsiteY0" fmla="*/ 814807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1621876 w 4116165"/>
                <a:gd name="connsiteY8" fmla="*/ 814807 h 3497531"/>
                <a:gd name="connsiteX9" fmla="*/ 688860 w 4116165"/>
                <a:gd name="connsiteY9" fmla="*/ 0 h 3497531"/>
                <a:gd name="connsiteX10" fmla="*/ 739322 w 4116165"/>
                <a:gd name="connsiteY10" fmla="*/ 20901 h 3497531"/>
                <a:gd name="connsiteX11" fmla="*/ 1356818 w 4116165"/>
                <a:gd name="connsiteY11" fmla="*/ 638398 h 3497531"/>
                <a:gd name="connsiteX12" fmla="*/ 1356818 w 4116165"/>
                <a:gd name="connsiteY12" fmla="*/ 739322 h 3497531"/>
                <a:gd name="connsiteX13" fmla="*/ 739322 w 4116165"/>
                <a:gd name="connsiteY13" fmla="*/ 1356819 h 3497531"/>
                <a:gd name="connsiteX14" fmla="*/ 638398 w 4116165"/>
                <a:gd name="connsiteY14" fmla="*/ 1356819 h 3497531"/>
                <a:gd name="connsiteX15" fmla="*/ 20901 w 4116165"/>
                <a:gd name="connsiteY15" fmla="*/ 739322 h 3497531"/>
                <a:gd name="connsiteX16" fmla="*/ 20901 w 4116165"/>
                <a:gd name="connsiteY16" fmla="*/ 638398 h 3497531"/>
                <a:gd name="connsiteX17" fmla="*/ 638398 w 4116165"/>
                <a:gd name="connsiteY17" fmla="*/ 20901 h 3497531"/>
                <a:gd name="connsiteX18" fmla="*/ 688860 w 4116165"/>
                <a:gd name="connsiteY18" fmla="*/ 0 h 3497531"/>
                <a:gd name="connsiteX0" fmla="*/ 1433441 w 4116165"/>
                <a:gd name="connsiteY0" fmla="*/ 1003242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1433441 w 4116165"/>
                <a:gd name="connsiteY7" fmla="*/ 1003242 h 3497531"/>
                <a:gd name="connsiteX8" fmla="*/ 688860 w 4116165"/>
                <a:gd name="connsiteY8" fmla="*/ 0 h 3497531"/>
                <a:gd name="connsiteX9" fmla="*/ 739322 w 4116165"/>
                <a:gd name="connsiteY9" fmla="*/ 20901 h 3497531"/>
                <a:gd name="connsiteX10" fmla="*/ 1356818 w 4116165"/>
                <a:gd name="connsiteY10" fmla="*/ 638398 h 3497531"/>
                <a:gd name="connsiteX11" fmla="*/ 1356818 w 4116165"/>
                <a:gd name="connsiteY11" fmla="*/ 739322 h 3497531"/>
                <a:gd name="connsiteX12" fmla="*/ 739322 w 4116165"/>
                <a:gd name="connsiteY12" fmla="*/ 1356819 h 3497531"/>
                <a:gd name="connsiteX13" fmla="*/ 638398 w 4116165"/>
                <a:gd name="connsiteY13" fmla="*/ 1356819 h 3497531"/>
                <a:gd name="connsiteX14" fmla="*/ 20901 w 4116165"/>
                <a:gd name="connsiteY14" fmla="*/ 739322 h 3497531"/>
                <a:gd name="connsiteX15" fmla="*/ 20901 w 4116165"/>
                <a:gd name="connsiteY15" fmla="*/ 638398 h 3497531"/>
                <a:gd name="connsiteX16" fmla="*/ 638398 w 4116165"/>
                <a:gd name="connsiteY16" fmla="*/ 20901 h 3497531"/>
                <a:gd name="connsiteX17" fmla="*/ 688860 w 4116165"/>
                <a:gd name="connsiteY17" fmla="*/ 0 h 3497531"/>
                <a:gd name="connsiteX0" fmla="*/ 1433441 w 4116165"/>
                <a:gd name="connsiteY0" fmla="*/ 3309096 h 3497531"/>
                <a:gd name="connsiteX1" fmla="*/ 3927730 w 4116165"/>
                <a:gd name="connsiteY1" fmla="*/ 814807 h 3497531"/>
                <a:gd name="connsiteX2" fmla="*/ 4116165 w 4116165"/>
                <a:gd name="connsiteY2" fmla="*/ 1003242 h 3497531"/>
                <a:gd name="connsiteX3" fmla="*/ 4116165 w 4116165"/>
                <a:gd name="connsiteY3" fmla="*/ 3309096 h 3497531"/>
                <a:gd name="connsiteX4" fmla="*/ 3927730 w 4116165"/>
                <a:gd name="connsiteY4" fmla="*/ 3497531 h 3497531"/>
                <a:gd name="connsiteX5" fmla="*/ 1621876 w 4116165"/>
                <a:gd name="connsiteY5" fmla="*/ 3497531 h 3497531"/>
                <a:gd name="connsiteX6" fmla="*/ 1433441 w 4116165"/>
                <a:gd name="connsiteY6" fmla="*/ 3309096 h 3497531"/>
                <a:gd name="connsiteX7" fmla="*/ 688860 w 4116165"/>
                <a:gd name="connsiteY7" fmla="*/ 0 h 3497531"/>
                <a:gd name="connsiteX8" fmla="*/ 739322 w 4116165"/>
                <a:gd name="connsiteY8" fmla="*/ 20901 h 3497531"/>
                <a:gd name="connsiteX9" fmla="*/ 1356818 w 4116165"/>
                <a:gd name="connsiteY9" fmla="*/ 638398 h 3497531"/>
                <a:gd name="connsiteX10" fmla="*/ 1356818 w 4116165"/>
                <a:gd name="connsiteY10" fmla="*/ 739322 h 3497531"/>
                <a:gd name="connsiteX11" fmla="*/ 739322 w 4116165"/>
                <a:gd name="connsiteY11" fmla="*/ 1356819 h 3497531"/>
                <a:gd name="connsiteX12" fmla="*/ 638398 w 4116165"/>
                <a:gd name="connsiteY12" fmla="*/ 1356819 h 3497531"/>
                <a:gd name="connsiteX13" fmla="*/ 20901 w 4116165"/>
                <a:gd name="connsiteY13" fmla="*/ 739322 h 3497531"/>
                <a:gd name="connsiteX14" fmla="*/ 20901 w 4116165"/>
                <a:gd name="connsiteY14" fmla="*/ 638398 h 3497531"/>
                <a:gd name="connsiteX15" fmla="*/ 638398 w 4116165"/>
                <a:gd name="connsiteY15" fmla="*/ 20901 h 3497531"/>
                <a:gd name="connsiteX16" fmla="*/ 688860 w 4116165"/>
                <a:gd name="connsiteY16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1003242 h 3497531"/>
                <a:gd name="connsiteX2" fmla="*/ 4116165 w 4116165"/>
                <a:gd name="connsiteY2" fmla="*/ 3309096 h 3497531"/>
                <a:gd name="connsiteX3" fmla="*/ 3927730 w 4116165"/>
                <a:gd name="connsiteY3" fmla="*/ 3497531 h 3497531"/>
                <a:gd name="connsiteX4" fmla="*/ 1621876 w 4116165"/>
                <a:gd name="connsiteY4" fmla="*/ 3497531 h 3497531"/>
                <a:gd name="connsiteX5" fmla="*/ 1433441 w 4116165"/>
                <a:gd name="connsiteY5" fmla="*/ 3309096 h 3497531"/>
                <a:gd name="connsiteX6" fmla="*/ 688860 w 4116165"/>
                <a:gd name="connsiteY6" fmla="*/ 0 h 3497531"/>
                <a:gd name="connsiteX7" fmla="*/ 739322 w 4116165"/>
                <a:gd name="connsiteY7" fmla="*/ 20901 h 3497531"/>
                <a:gd name="connsiteX8" fmla="*/ 1356818 w 4116165"/>
                <a:gd name="connsiteY8" fmla="*/ 638398 h 3497531"/>
                <a:gd name="connsiteX9" fmla="*/ 1356818 w 4116165"/>
                <a:gd name="connsiteY9" fmla="*/ 739322 h 3497531"/>
                <a:gd name="connsiteX10" fmla="*/ 739322 w 4116165"/>
                <a:gd name="connsiteY10" fmla="*/ 1356819 h 3497531"/>
                <a:gd name="connsiteX11" fmla="*/ 638398 w 4116165"/>
                <a:gd name="connsiteY11" fmla="*/ 1356819 h 3497531"/>
                <a:gd name="connsiteX12" fmla="*/ 20901 w 4116165"/>
                <a:gd name="connsiteY12" fmla="*/ 739322 h 3497531"/>
                <a:gd name="connsiteX13" fmla="*/ 20901 w 4116165"/>
                <a:gd name="connsiteY13" fmla="*/ 638398 h 3497531"/>
                <a:gd name="connsiteX14" fmla="*/ 638398 w 4116165"/>
                <a:gd name="connsiteY14" fmla="*/ 20901 h 3497531"/>
                <a:gd name="connsiteX15" fmla="*/ 688860 w 4116165"/>
                <a:gd name="connsiteY15" fmla="*/ 0 h 3497531"/>
                <a:gd name="connsiteX0" fmla="*/ 1433441 w 4116165"/>
                <a:gd name="connsiteY0" fmla="*/ 3309096 h 3497531"/>
                <a:gd name="connsiteX1" fmla="*/ 4116165 w 4116165"/>
                <a:gd name="connsiteY1" fmla="*/ 3309096 h 3497531"/>
                <a:gd name="connsiteX2" fmla="*/ 3927730 w 4116165"/>
                <a:gd name="connsiteY2" fmla="*/ 3497531 h 3497531"/>
                <a:gd name="connsiteX3" fmla="*/ 1621876 w 4116165"/>
                <a:gd name="connsiteY3" fmla="*/ 3497531 h 3497531"/>
                <a:gd name="connsiteX4" fmla="*/ 1433441 w 4116165"/>
                <a:gd name="connsiteY4" fmla="*/ 3309096 h 3497531"/>
                <a:gd name="connsiteX5" fmla="*/ 688860 w 4116165"/>
                <a:gd name="connsiteY5" fmla="*/ 0 h 3497531"/>
                <a:gd name="connsiteX6" fmla="*/ 739322 w 4116165"/>
                <a:gd name="connsiteY6" fmla="*/ 20901 h 3497531"/>
                <a:gd name="connsiteX7" fmla="*/ 1356818 w 4116165"/>
                <a:gd name="connsiteY7" fmla="*/ 638398 h 3497531"/>
                <a:gd name="connsiteX8" fmla="*/ 1356818 w 4116165"/>
                <a:gd name="connsiteY8" fmla="*/ 739322 h 3497531"/>
                <a:gd name="connsiteX9" fmla="*/ 739322 w 4116165"/>
                <a:gd name="connsiteY9" fmla="*/ 1356819 h 3497531"/>
                <a:gd name="connsiteX10" fmla="*/ 638398 w 4116165"/>
                <a:gd name="connsiteY10" fmla="*/ 1356819 h 3497531"/>
                <a:gd name="connsiteX11" fmla="*/ 20901 w 4116165"/>
                <a:gd name="connsiteY11" fmla="*/ 739322 h 3497531"/>
                <a:gd name="connsiteX12" fmla="*/ 20901 w 4116165"/>
                <a:gd name="connsiteY12" fmla="*/ 638398 h 3497531"/>
                <a:gd name="connsiteX13" fmla="*/ 638398 w 4116165"/>
                <a:gd name="connsiteY13" fmla="*/ 20901 h 3497531"/>
                <a:gd name="connsiteX14" fmla="*/ 688860 w 4116165"/>
                <a:gd name="connsiteY14" fmla="*/ 0 h 3497531"/>
                <a:gd name="connsiteX0" fmla="*/ 1433441 w 3927730"/>
                <a:gd name="connsiteY0" fmla="*/ 3309096 h 3497531"/>
                <a:gd name="connsiteX1" fmla="*/ 3927730 w 3927730"/>
                <a:gd name="connsiteY1" fmla="*/ 3497531 h 3497531"/>
                <a:gd name="connsiteX2" fmla="*/ 1621876 w 3927730"/>
                <a:gd name="connsiteY2" fmla="*/ 3497531 h 3497531"/>
                <a:gd name="connsiteX3" fmla="*/ 1433441 w 3927730"/>
                <a:gd name="connsiteY3" fmla="*/ 3309096 h 3497531"/>
                <a:gd name="connsiteX4" fmla="*/ 688860 w 3927730"/>
                <a:gd name="connsiteY4" fmla="*/ 0 h 3497531"/>
                <a:gd name="connsiteX5" fmla="*/ 739322 w 3927730"/>
                <a:gd name="connsiteY5" fmla="*/ 20901 h 3497531"/>
                <a:gd name="connsiteX6" fmla="*/ 1356818 w 3927730"/>
                <a:gd name="connsiteY6" fmla="*/ 638398 h 3497531"/>
                <a:gd name="connsiteX7" fmla="*/ 1356818 w 3927730"/>
                <a:gd name="connsiteY7" fmla="*/ 739322 h 3497531"/>
                <a:gd name="connsiteX8" fmla="*/ 739322 w 3927730"/>
                <a:gd name="connsiteY8" fmla="*/ 1356819 h 3497531"/>
                <a:gd name="connsiteX9" fmla="*/ 638398 w 3927730"/>
                <a:gd name="connsiteY9" fmla="*/ 1356819 h 3497531"/>
                <a:gd name="connsiteX10" fmla="*/ 20901 w 3927730"/>
                <a:gd name="connsiteY10" fmla="*/ 739322 h 3497531"/>
                <a:gd name="connsiteX11" fmla="*/ 20901 w 3927730"/>
                <a:gd name="connsiteY11" fmla="*/ 638398 h 3497531"/>
                <a:gd name="connsiteX12" fmla="*/ 638398 w 3927730"/>
                <a:gd name="connsiteY12" fmla="*/ 20901 h 3497531"/>
                <a:gd name="connsiteX13" fmla="*/ 688860 w 3927730"/>
                <a:gd name="connsiteY13" fmla="*/ 0 h 3497531"/>
                <a:gd name="connsiteX0" fmla="*/ 1433441 w 1621876"/>
                <a:gd name="connsiteY0" fmla="*/ 3309096 h 3497531"/>
                <a:gd name="connsiteX1" fmla="*/ 1621876 w 1621876"/>
                <a:gd name="connsiteY1" fmla="*/ 3497531 h 3497531"/>
                <a:gd name="connsiteX2" fmla="*/ 1433441 w 1621876"/>
                <a:gd name="connsiteY2" fmla="*/ 3309096 h 3497531"/>
                <a:gd name="connsiteX3" fmla="*/ 688860 w 1621876"/>
                <a:gd name="connsiteY3" fmla="*/ 0 h 3497531"/>
                <a:gd name="connsiteX4" fmla="*/ 739322 w 1621876"/>
                <a:gd name="connsiteY4" fmla="*/ 20901 h 3497531"/>
                <a:gd name="connsiteX5" fmla="*/ 1356818 w 1621876"/>
                <a:gd name="connsiteY5" fmla="*/ 638398 h 3497531"/>
                <a:gd name="connsiteX6" fmla="*/ 1356818 w 1621876"/>
                <a:gd name="connsiteY6" fmla="*/ 739322 h 3497531"/>
                <a:gd name="connsiteX7" fmla="*/ 739322 w 1621876"/>
                <a:gd name="connsiteY7" fmla="*/ 1356819 h 3497531"/>
                <a:gd name="connsiteX8" fmla="*/ 638398 w 1621876"/>
                <a:gd name="connsiteY8" fmla="*/ 1356819 h 3497531"/>
                <a:gd name="connsiteX9" fmla="*/ 20901 w 1621876"/>
                <a:gd name="connsiteY9" fmla="*/ 739322 h 3497531"/>
                <a:gd name="connsiteX10" fmla="*/ 20901 w 1621876"/>
                <a:gd name="connsiteY10" fmla="*/ 638398 h 3497531"/>
                <a:gd name="connsiteX11" fmla="*/ 638398 w 1621876"/>
                <a:gd name="connsiteY11" fmla="*/ 20901 h 3497531"/>
                <a:gd name="connsiteX12" fmla="*/ 688860 w 1621876"/>
                <a:gd name="connsiteY12" fmla="*/ 0 h 3497531"/>
                <a:gd name="connsiteX0" fmla="*/ 688860 w 1377719"/>
                <a:gd name="connsiteY0" fmla="*/ 0 h 1377720"/>
                <a:gd name="connsiteX1" fmla="*/ 739322 w 1377719"/>
                <a:gd name="connsiteY1" fmla="*/ 20901 h 1377720"/>
                <a:gd name="connsiteX2" fmla="*/ 1356818 w 1377719"/>
                <a:gd name="connsiteY2" fmla="*/ 638398 h 1377720"/>
                <a:gd name="connsiteX3" fmla="*/ 1356818 w 1377719"/>
                <a:gd name="connsiteY3" fmla="*/ 739322 h 1377720"/>
                <a:gd name="connsiteX4" fmla="*/ 739322 w 1377719"/>
                <a:gd name="connsiteY4" fmla="*/ 1356819 h 1377720"/>
                <a:gd name="connsiteX5" fmla="*/ 638398 w 1377719"/>
                <a:gd name="connsiteY5" fmla="*/ 1356819 h 1377720"/>
                <a:gd name="connsiteX6" fmla="*/ 20901 w 1377719"/>
                <a:gd name="connsiteY6" fmla="*/ 739322 h 1377720"/>
                <a:gd name="connsiteX7" fmla="*/ 20901 w 1377719"/>
                <a:gd name="connsiteY7" fmla="*/ 638398 h 1377720"/>
                <a:gd name="connsiteX8" fmla="*/ 638398 w 1377719"/>
                <a:gd name="connsiteY8" fmla="*/ 20901 h 1377720"/>
                <a:gd name="connsiteX9" fmla="*/ 688860 w 1377719"/>
                <a:gd name="connsiteY9" fmla="*/ 0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719" h="1377720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03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833" y="3601931"/>
            <a:ext cx="2879852" cy="1343693"/>
            <a:chOff x="1178843" y="2325009"/>
            <a:chExt cx="2879852" cy="1343693"/>
          </a:xfrm>
        </p:grpSpPr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1993815" y="2449000"/>
              <a:ext cx="206488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Зона коррекции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36192" y="4987909"/>
            <a:ext cx="3675593" cy="1331338"/>
            <a:chOff x="1178843" y="2325009"/>
            <a:chExt cx="3675593" cy="1331338"/>
          </a:xfrm>
        </p:grpSpPr>
        <p:sp>
          <p:nvSpPr>
            <p:cNvPr id="23" name="Text Placeholder 2"/>
            <p:cNvSpPr txBox="1">
              <a:spLocks/>
            </p:cNvSpPr>
            <p:nvPr/>
          </p:nvSpPr>
          <p:spPr>
            <a:xfrm>
              <a:off x="2013424" y="2436645"/>
              <a:ext cx="2841012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Тип нитевого продукта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03975" y="4003305"/>
            <a:ext cx="3387351" cy="1365779"/>
            <a:chOff x="1178843" y="2325009"/>
            <a:chExt cx="3387351" cy="1365779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2013424" y="2471086"/>
              <a:ext cx="2552770" cy="1219702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178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Roboto" charset="0"/>
                  <a:ea typeface="Roboto" charset="0"/>
                  <a:cs typeface="Roboto" charset="0"/>
                </a:rPr>
                <a:t>Схема установки нитей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178843" y="2325009"/>
              <a:ext cx="696934" cy="6969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6F8F8"/>
                  </a:solidFill>
                  <a:effectLst/>
                  <a:uLnTx/>
                  <a:uFillTx/>
                  <a:latin typeface="linea-basic-10" charset="0"/>
                  <a:ea typeface="linea-basic-10" charset="0"/>
                  <a:cs typeface="linea-basic-10" charset="0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5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decel="50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decel="5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17178"/>
            <a:ext cx="6494758" cy="51623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ru-RU" dirty="0"/>
              <a:t>ПРОТОКОЛ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699" y="631911"/>
            <a:ext cx="5551861" cy="385931"/>
          </a:xfrm>
        </p:spPr>
        <p:txBody>
          <a:bodyPr/>
          <a:lstStyle/>
          <a:p>
            <a:pPr algn="l"/>
            <a:r>
              <a:rPr lang="ru-RU" sz="1600" dirty="0"/>
              <a:t>Схема установки нитей</a:t>
            </a:r>
          </a:p>
        </p:txBody>
      </p:sp>
      <p:pic>
        <p:nvPicPr>
          <p:cNvPr id="11" name="Содержимое 4" descr="Avatar Woman.jp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9" b="94929" l="6547" r="94653">
                        <a14:foregroundMark x1="38381" y1="14571" x2="41429" y2="13357"/>
                        <a14:foregroundMark x1="46927" y1="35107" x2="51274" y2="27714"/>
                        <a14:foregroundMark x1="19390" y1="37571" x2="19640" y2="18607"/>
                        <a14:foregroundMark x1="39280" y1="18286" x2="61519" y2="12286"/>
                        <a14:foregroundMark x1="57171" y1="20607" x2="48626" y2="19071"/>
                        <a14:foregroundMark x1="18541" y1="52679" x2="20090" y2="58071"/>
                        <a14:foregroundMark x1="45177" y1="89393" x2="55422" y2="81536"/>
                        <a14:foregroundMark x1="77861" y1="59179" x2="80910" y2="53286"/>
                        <a14:foregroundMark x1="52374" y1="5321" x2="49725" y2="5036"/>
                        <a14:backgroundMark x1="50375" y1="85679" x2="50375" y2="8567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19" b="1726"/>
          <a:stretch/>
        </p:blipFill>
        <p:spPr>
          <a:xfrm>
            <a:off x="5670032" y="0"/>
            <a:ext cx="5111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</a:t>
            </a:r>
            <a:r>
              <a:rPr lang="en-US" dirty="0"/>
              <a:t>D</a:t>
            </a:r>
            <a:r>
              <a:rPr lang="ru-RU" dirty="0"/>
              <a:t>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справа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справа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1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8151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</a:t>
            </a:r>
            <a:r>
              <a:rPr lang="en-US" dirty="0"/>
              <a:t>D</a:t>
            </a:r>
            <a:r>
              <a:rPr lang="ru-RU" dirty="0"/>
              <a:t>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справа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справа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93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31157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</a:t>
            </a:r>
            <a:r>
              <a:rPr lang="en-US" dirty="0"/>
              <a:t>D</a:t>
            </a:r>
            <a:r>
              <a:rPr lang="ru-RU" dirty="0"/>
              <a:t>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Анфас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Анфас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rgbClr val="445469"/>
                </a:solidFill>
                <a:latin typeface="Open Sans Light"/>
                <a:cs typeface="Open Sans Light"/>
              </a:rPr>
              <a:t>(с указанием срока)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2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</a:t>
            </a:r>
            <a:r>
              <a:rPr lang="en-US" dirty="0"/>
              <a:t>D</a:t>
            </a:r>
            <a:r>
              <a:rPr lang="ru-RU" dirty="0"/>
              <a:t>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слева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¾ слева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rgbClr val="445469"/>
                </a:solidFill>
                <a:latin typeface="Open Sans Light"/>
                <a:cs typeface="Open Sans Light"/>
              </a:rPr>
              <a:t>(с указанием срока)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35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ПРЕДСТАВЛЕНИЕ КЛИНИКИ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9335" y="1957345"/>
            <a:ext cx="3468451" cy="538609"/>
            <a:chOff x="1529423" y="2207561"/>
            <a:chExt cx="3468451" cy="538609"/>
          </a:xfrm>
        </p:grpSpPr>
        <p:sp>
          <p:nvSpPr>
            <p:cNvPr id="5" name="Oval 4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4036" y="2207561"/>
              <a:ext cx="2943838" cy="538609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 marL="12700" marR="5080">
                <a:buClr>
                  <a:srgbClr val="2DA939"/>
                </a:buClr>
                <a:tabLst>
                  <a:tab pos="299720" algn="l"/>
                </a:tabLst>
              </a:pPr>
              <a:r>
                <a:rPr lang="ru-RU" sz="1400" spc="5" dirty="0">
                  <a:latin typeface="Roboto Condensed"/>
                  <a:cs typeface="Verdana"/>
                </a:rPr>
                <a:t>Н</a:t>
              </a:r>
              <a:r>
                <a:rPr lang="ru-RU" sz="1400" dirty="0">
                  <a:latin typeface="Roboto Condensed"/>
                  <a:cs typeface="Verdana"/>
                </a:rPr>
                <a:t>а</a:t>
              </a:r>
              <a:r>
                <a:rPr lang="ru-RU" sz="1400" spc="-10" dirty="0">
                  <a:latin typeface="Roboto Condensed"/>
                  <a:cs typeface="Verdana"/>
                </a:rPr>
                <a:t>з</a:t>
              </a:r>
              <a:r>
                <a:rPr lang="ru-RU" sz="1400" dirty="0">
                  <a:latin typeface="Roboto Condensed"/>
                  <a:cs typeface="Verdana"/>
                </a:rPr>
                <a:t>в</a:t>
              </a:r>
              <a:r>
                <a:rPr lang="ru-RU" sz="1400" spc="-10" dirty="0">
                  <a:latin typeface="Roboto Condensed"/>
                  <a:cs typeface="Verdana"/>
                </a:rPr>
                <a:t>а</a:t>
              </a:r>
              <a:r>
                <a:rPr lang="ru-RU" sz="1400" dirty="0">
                  <a:latin typeface="Roboto Condensed"/>
                  <a:cs typeface="Verdana"/>
                </a:rPr>
                <a:t>ние</a:t>
              </a:r>
              <a:r>
                <a:rPr lang="ru-RU" sz="1400" spc="5" dirty="0">
                  <a:latin typeface="Roboto Condensed"/>
                  <a:cs typeface="Verdana"/>
                </a:rPr>
                <a:t> </a:t>
              </a:r>
              <a:r>
                <a:rPr lang="ru-RU" sz="1400" dirty="0">
                  <a:latin typeface="Roboto Condensed"/>
                  <a:cs typeface="Verdana"/>
                </a:rPr>
                <a:t>клиники </a:t>
              </a:r>
              <a:r>
                <a:rPr lang="ru-RU" sz="1400" spc="-10" dirty="0">
                  <a:latin typeface="Roboto Condensed"/>
                  <a:cs typeface="Verdana"/>
                </a:rPr>
                <a:t>(</a:t>
              </a:r>
              <a:r>
                <a:rPr lang="ru-RU" sz="1400" dirty="0">
                  <a:latin typeface="Roboto Condensed"/>
                  <a:cs typeface="Verdana"/>
                </a:rPr>
                <a:t>фак</a:t>
              </a:r>
              <a:r>
                <a:rPr lang="ru-RU" sz="1400" spc="-10" dirty="0">
                  <a:latin typeface="Roboto Condensed"/>
                  <a:cs typeface="Verdana"/>
                </a:rPr>
                <a:t>т</a:t>
              </a:r>
              <a:r>
                <a:rPr lang="ru-RU" sz="1400" dirty="0">
                  <a:latin typeface="Roboto Condensed"/>
                  <a:cs typeface="Verdana"/>
                </a:rPr>
                <a:t>и</a:t>
              </a:r>
              <a:r>
                <a:rPr lang="ru-RU" sz="1400" spc="5" dirty="0">
                  <a:latin typeface="Roboto Condensed"/>
                  <a:cs typeface="Verdana"/>
                </a:rPr>
                <a:t>че</a:t>
              </a:r>
              <a:r>
                <a:rPr lang="ru-RU" sz="1400" dirty="0">
                  <a:latin typeface="Roboto Condensed"/>
                  <a:cs typeface="Verdana"/>
                </a:rPr>
                <a:t>ское</a:t>
              </a:r>
              <a:r>
                <a:rPr lang="ru-RU" sz="1400" spc="-15" dirty="0">
                  <a:latin typeface="Roboto Condensed"/>
                  <a:cs typeface="Verdana"/>
                </a:rPr>
                <a:t> </a:t>
              </a:r>
              <a:r>
                <a:rPr lang="ru-RU" sz="1400" dirty="0">
                  <a:latin typeface="Roboto Condensed"/>
                  <a:cs typeface="Verdana"/>
                </a:rPr>
                <a:t>и</a:t>
              </a:r>
              <a:r>
                <a:rPr lang="ru-RU" sz="1400" spc="-10" dirty="0">
                  <a:latin typeface="Roboto Condensed"/>
                  <a:cs typeface="Verdana"/>
                </a:rPr>
                <a:t> </a:t>
              </a:r>
              <a:r>
                <a:rPr lang="ru-RU" sz="1400" dirty="0">
                  <a:latin typeface="Roboto Condensed"/>
                  <a:cs typeface="Verdana"/>
                </a:rPr>
                <a:t>юриди</a:t>
              </a:r>
              <a:r>
                <a:rPr lang="ru-RU" sz="1400" spc="5" dirty="0">
                  <a:latin typeface="Roboto Condensed"/>
                  <a:cs typeface="Verdana"/>
                </a:rPr>
                <a:t>че</a:t>
              </a:r>
              <a:r>
                <a:rPr lang="ru-RU" sz="1400" dirty="0">
                  <a:latin typeface="Roboto Condensed"/>
                  <a:cs typeface="Verdana"/>
                </a:rPr>
                <a:t>ско</a:t>
              </a:r>
              <a:r>
                <a:rPr lang="ru-RU" sz="1400" spc="5" dirty="0">
                  <a:latin typeface="Roboto Condensed"/>
                  <a:cs typeface="Verdana"/>
                </a:rPr>
                <a:t>е</a:t>
              </a:r>
              <a:r>
                <a:rPr lang="ru-RU" sz="1400" dirty="0">
                  <a:latin typeface="Roboto Condensed"/>
                  <a:cs typeface="Verdana"/>
                </a:rPr>
                <a:t>)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60801" y="1137382"/>
            <a:ext cx="10699" cy="276226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9335" y="2597097"/>
            <a:ext cx="2944772" cy="524613"/>
            <a:chOff x="1529423" y="2845000"/>
            <a:chExt cx="2944772" cy="524613"/>
          </a:xfrm>
        </p:grpSpPr>
        <p:sp>
          <p:nvSpPr>
            <p:cNvPr id="8" name="Oval 7"/>
            <p:cNvSpPr/>
            <p:nvPr/>
          </p:nvSpPr>
          <p:spPr>
            <a:xfrm>
              <a:off x="1529423" y="2845000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4036" y="2957584"/>
              <a:ext cx="2420159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Руководитель клиники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9335" y="3236608"/>
            <a:ext cx="2944772" cy="524613"/>
            <a:chOff x="1529423" y="2207802"/>
            <a:chExt cx="2944772" cy="524613"/>
          </a:xfrm>
        </p:grpSpPr>
        <p:sp>
          <p:nvSpPr>
            <p:cNvPr id="13" name="Oval 12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6252" y="2355964"/>
              <a:ext cx="2407943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Главный врач клиники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45509" y="1868530"/>
            <a:ext cx="3100742" cy="541081"/>
            <a:chOff x="1529423" y="2207802"/>
            <a:chExt cx="3100742" cy="541081"/>
          </a:xfrm>
        </p:grpSpPr>
        <p:sp>
          <p:nvSpPr>
            <p:cNvPr id="22" name="Oval 21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4036" y="2257723"/>
              <a:ext cx="2576129" cy="491160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Центр эстетической медицины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45509" y="2508041"/>
            <a:ext cx="2363914" cy="524613"/>
            <a:chOff x="1529423" y="2207802"/>
            <a:chExt cx="2363914" cy="524613"/>
          </a:xfrm>
        </p:grpSpPr>
        <p:sp>
          <p:nvSpPr>
            <p:cNvPr id="25" name="Oval 24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4036" y="2320387"/>
              <a:ext cx="183930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Косметология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5509" y="3147552"/>
            <a:ext cx="2935984" cy="524613"/>
            <a:chOff x="1529423" y="2207802"/>
            <a:chExt cx="2935984" cy="524613"/>
          </a:xfrm>
        </p:grpSpPr>
        <p:sp>
          <p:nvSpPr>
            <p:cNvPr id="28" name="Oval 27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54036" y="2320387"/>
              <a:ext cx="241137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Пластическая хирургия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45509" y="3787063"/>
            <a:ext cx="3100742" cy="524613"/>
            <a:chOff x="1529423" y="2207802"/>
            <a:chExt cx="3100742" cy="524613"/>
          </a:xfrm>
        </p:grpSpPr>
        <p:sp>
          <p:nvSpPr>
            <p:cNvPr id="31" name="Oval 30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54036" y="2320387"/>
              <a:ext cx="2576129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Многопрофильный центр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41922" y="1868530"/>
            <a:ext cx="2363914" cy="524613"/>
            <a:chOff x="1529423" y="2207802"/>
            <a:chExt cx="2363914" cy="524613"/>
          </a:xfrm>
        </p:grpSpPr>
        <p:sp>
          <p:nvSpPr>
            <p:cNvPr id="34" name="Oval 33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54036" y="2320387"/>
              <a:ext cx="183930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Косметология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541922" y="2506884"/>
            <a:ext cx="2363914" cy="524613"/>
            <a:chOff x="1529423" y="2207802"/>
            <a:chExt cx="2363914" cy="524613"/>
          </a:xfrm>
        </p:grpSpPr>
        <p:sp>
          <p:nvSpPr>
            <p:cNvPr id="37" name="Oval 36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54036" y="2320387"/>
              <a:ext cx="183930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Коррекция фигуры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41922" y="3145239"/>
            <a:ext cx="2363914" cy="524613"/>
            <a:chOff x="1529423" y="2207802"/>
            <a:chExt cx="2363914" cy="524613"/>
          </a:xfrm>
        </p:grpSpPr>
        <p:sp>
          <p:nvSpPr>
            <p:cNvPr id="40" name="Oval 39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54036" y="2320387"/>
              <a:ext cx="183930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 err="1">
                  <a:latin typeface="Roboto Regular" charset="0"/>
                </a:rPr>
                <a:t>Трихология</a:t>
              </a:r>
              <a:endParaRPr lang="en-US" sz="900" dirty="0">
                <a:latin typeface="Roboto Regular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4838886" y="1162957"/>
            <a:ext cx="0" cy="3148719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344086" y="1162957"/>
            <a:ext cx="0" cy="5050425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5"/>
          <p:cNvSpPr/>
          <p:nvPr/>
        </p:nvSpPr>
        <p:spPr>
          <a:xfrm>
            <a:off x="4946055" y="1130217"/>
            <a:ext cx="3200196" cy="65556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ru-RU" sz="2000" dirty="0">
                <a:latin typeface="Roboto Regular" charset="0"/>
              </a:rPr>
              <a:t>Основной профиль работы клиники</a:t>
            </a:r>
            <a:endParaRPr lang="en-US" sz="1100" dirty="0">
              <a:latin typeface="Roboto Regular" charset="0"/>
            </a:endParaRPr>
          </a:p>
        </p:txBody>
      </p:sp>
      <p:sp>
        <p:nvSpPr>
          <p:cNvPr id="51" name="Rectangle 45"/>
          <p:cNvSpPr/>
          <p:nvPr/>
        </p:nvSpPr>
        <p:spPr>
          <a:xfrm>
            <a:off x="8451254" y="1130217"/>
            <a:ext cx="3200196" cy="655564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>
              <a:lnSpc>
                <a:spcPct val="89000"/>
              </a:lnSpc>
            </a:pPr>
            <a:r>
              <a:rPr lang="ru-RU" sz="2000" dirty="0">
                <a:latin typeface="Roboto Regular" charset="0"/>
              </a:rPr>
              <a:t>Направления, которые есть в клинике</a:t>
            </a:r>
            <a:endParaRPr lang="en-US" sz="1100" dirty="0">
              <a:latin typeface="Roboto Regular" charset="0"/>
            </a:endParaRPr>
          </a:p>
        </p:txBody>
      </p:sp>
      <p:grpSp>
        <p:nvGrpSpPr>
          <p:cNvPr id="52" name="Group 38"/>
          <p:cNvGrpSpPr/>
          <p:nvPr/>
        </p:nvGrpSpPr>
        <p:grpSpPr>
          <a:xfrm>
            <a:off x="8541922" y="3780298"/>
            <a:ext cx="2822511" cy="524613"/>
            <a:chOff x="1529423" y="2207802"/>
            <a:chExt cx="2822511" cy="524613"/>
          </a:xfrm>
        </p:grpSpPr>
        <p:sp>
          <p:nvSpPr>
            <p:cNvPr id="53" name="Oval 39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54" name="Rectangle 40"/>
            <p:cNvSpPr/>
            <p:nvPr/>
          </p:nvSpPr>
          <p:spPr>
            <a:xfrm>
              <a:off x="2054036" y="2320387"/>
              <a:ext cx="2297898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Пластическая хирургия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55" name="Group 35"/>
          <p:cNvGrpSpPr/>
          <p:nvPr/>
        </p:nvGrpSpPr>
        <p:grpSpPr>
          <a:xfrm>
            <a:off x="8541922" y="4415355"/>
            <a:ext cx="2363914" cy="524613"/>
            <a:chOff x="1529423" y="2207802"/>
            <a:chExt cx="2363914" cy="524613"/>
          </a:xfrm>
        </p:grpSpPr>
        <p:sp>
          <p:nvSpPr>
            <p:cNvPr id="56" name="Oval 36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57" name="Rectangle 37"/>
            <p:cNvSpPr/>
            <p:nvPr/>
          </p:nvSpPr>
          <p:spPr>
            <a:xfrm>
              <a:off x="2054036" y="2320387"/>
              <a:ext cx="183930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Терапия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58" name="Group 38"/>
          <p:cNvGrpSpPr/>
          <p:nvPr/>
        </p:nvGrpSpPr>
        <p:grpSpPr>
          <a:xfrm>
            <a:off x="8541922" y="5053710"/>
            <a:ext cx="3109528" cy="524613"/>
            <a:chOff x="1529423" y="2207802"/>
            <a:chExt cx="3109528" cy="524613"/>
          </a:xfrm>
        </p:grpSpPr>
        <p:sp>
          <p:nvSpPr>
            <p:cNvPr id="59" name="Oval 39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60" name="Rectangle 40"/>
            <p:cNvSpPr/>
            <p:nvPr/>
          </p:nvSpPr>
          <p:spPr>
            <a:xfrm>
              <a:off x="2054036" y="2320387"/>
              <a:ext cx="2584915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Аппаратная косметология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61" name="Group 38"/>
          <p:cNvGrpSpPr/>
          <p:nvPr/>
        </p:nvGrpSpPr>
        <p:grpSpPr>
          <a:xfrm>
            <a:off x="8541922" y="5688769"/>
            <a:ext cx="2363914" cy="524613"/>
            <a:chOff x="1529423" y="2207802"/>
            <a:chExt cx="2363914" cy="524613"/>
          </a:xfrm>
        </p:grpSpPr>
        <p:sp>
          <p:nvSpPr>
            <p:cNvPr id="62" name="Oval 39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63" name="Rectangle 40"/>
            <p:cNvSpPr/>
            <p:nvPr/>
          </p:nvSpPr>
          <p:spPr>
            <a:xfrm>
              <a:off x="2054036" y="2320387"/>
              <a:ext cx="183930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Диетология и </a:t>
              </a:r>
              <a:r>
                <a:rPr lang="ru-RU" sz="1400" dirty="0" err="1">
                  <a:latin typeface="Roboto Regular" charset="0"/>
                </a:rPr>
                <a:t>тд</a:t>
              </a:r>
              <a:r>
                <a:rPr lang="ru-RU" sz="1400" dirty="0">
                  <a:latin typeface="Roboto Regular" charset="0"/>
                </a:rPr>
                <a:t>…</a:t>
              </a:r>
              <a:endParaRPr lang="en-US" sz="900" dirty="0">
                <a:latin typeface="Roboto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7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1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 p14:presetBounceEnd="5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11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ПАЦИЕНТ «</a:t>
            </a:r>
            <a:r>
              <a:rPr lang="en-US" dirty="0"/>
              <a:t>D</a:t>
            </a:r>
            <a:r>
              <a:rPr lang="ru-RU" dirty="0"/>
              <a:t>», ВОЗРАСТ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914400" y="850645"/>
            <a:ext cx="10326624" cy="53794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РЕЗУЛЬТАТЫ КОРРЕКЦИИ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62" y="2180607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слева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6117" y="2176183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</a:t>
            </a:r>
          </a:p>
          <a:p>
            <a:pPr lvl="0" algn="ctr">
              <a:lnSpc>
                <a:spcPct val="120000"/>
              </a:lnSpc>
            </a:pPr>
            <a:r>
              <a:rPr lang="ru-RU" sz="1200" dirty="0">
                <a:solidFill>
                  <a:srgbClr val="445469"/>
                </a:solidFill>
                <a:latin typeface="Open Sans Light"/>
                <a:cs typeface="Open Sans Light"/>
              </a:rPr>
              <a:t>Профиль слева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49051" y="5456623"/>
            <a:ext cx="205402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До процедуры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0588" y="5456623"/>
            <a:ext cx="2744662" cy="867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После процедуры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rgbClr val="445469"/>
                </a:solidFill>
                <a:latin typeface="Open Sans Light"/>
                <a:cs typeface="Open Sans Light"/>
              </a:rPr>
              <a:t>(с указанием срока)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32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824316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</a:t>
            </a:r>
            <a:r>
              <a:rPr lang="en-US" sz="2699" dirty="0"/>
              <a:t>D</a:t>
            </a:r>
            <a:r>
              <a:rPr lang="ru-RU" sz="2699" dirty="0"/>
              <a:t>», ВОЗРАСТ ФОТО ДО ПРОЦЕДУРЫ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6014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6757" y="1554921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37499" y="1548334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8241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18983" y="154833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014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справа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6757" y="4246380"/>
            <a:ext cx="1634418" cy="221959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справа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37499" y="4239793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Анфас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241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¾ слева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18983" y="4239792"/>
            <a:ext cx="1634418" cy="2222981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Профиль слева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7262" y="1130237"/>
            <a:ext cx="123489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до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07584" y="3771313"/>
            <a:ext cx="429425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Фото после (с указанием срока)</a:t>
            </a:r>
          </a:p>
        </p:txBody>
      </p:sp>
    </p:spTree>
    <p:extLst>
      <p:ext uri="{BB962C8B-B14F-4D97-AF65-F5344CB8AC3E}">
        <p14:creationId xmlns:p14="http://schemas.microsoft.com/office/powerpoint/2010/main" val="40345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EBE2716-4BBB-3F4D-A34C-760234DAF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2" y="4223874"/>
            <a:ext cx="10363200" cy="3467843"/>
          </a:xfrm>
        </p:spPr>
        <p:txBody>
          <a:bodyPr/>
          <a:lstStyle/>
          <a:p>
            <a:r>
              <a:rPr lang="en-US" sz="2400" dirty="0"/>
              <a:t>*</a:t>
            </a:r>
            <a:r>
              <a:rPr lang="ru-RU" sz="2400" dirty="0"/>
              <a:t>По дополнительному соглашению с участником номинации «Лидер нитевых технологий», компания «АПТОС ГРУПП» может использовать материалы со ссылкой на клинику.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13C4C-A42F-2B47-BF2E-9B19CDEA43E4}"/>
              </a:ext>
            </a:extLst>
          </p:cNvPr>
          <p:cNvSpPr txBox="1"/>
          <p:nvPr/>
        </p:nvSpPr>
        <p:spPr>
          <a:xfrm>
            <a:off x="632012" y="766482"/>
            <a:ext cx="109206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                                          </a:t>
            </a:r>
            <a:r>
              <a:rPr lang="ru-RU" sz="2400" b="1" dirty="0"/>
              <a:t>Этапы конкурса: </a:t>
            </a:r>
          </a:p>
          <a:p>
            <a:endParaRPr lang="ru-RU" sz="2400" dirty="0"/>
          </a:p>
          <a:p>
            <a:r>
              <a:rPr lang="ru-RU" sz="2400" dirty="0"/>
              <a:t>Подача заявки – до 20 июня 2018 г</a:t>
            </a:r>
          </a:p>
          <a:p>
            <a:r>
              <a:rPr lang="ru-RU" sz="2400" dirty="0"/>
              <a:t>Подготовка технического задания – 1 сентября 2018 г</a:t>
            </a:r>
          </a:p>
          <a:p>
            <a:r>
              <a:rPr lang="ru-RU" sz="2400" dirty="0"/>
              <a:t>Первый отборочный этап конкурса. Определение финалистов - 22 сентября 2018 г</a:t>
            </a:r>
          </a:p>
          <a:p>
            <a:r>
              <a:rPr lang="ru-RU" sz="2400" dirty="0"/>
              <a:t>Подготовка участников прошедших в финал конкурса – до 30 ноября 2018 г </a:t>
            </a:r>
            <a:endParaRPr lang="en-US" sz="2400" dirty="0"/>
          </a:p>
          <a:p>
            <a:r>
              <a:rPr lang="ru-RU" sz="2400" dirty="0"/>
              <a:t>Финал конкурса – 7 декабря 2018 г</a:t>
            </a:r>
          </a:p>
        </p:txBody>
      </p:sp>
    </p:spTree>
    <p:extLst>
      <p:ext uri="{BB962C8B-B14F-4D97-AF65-F5344CB8AC3E}">
        <p14:creationId xmlns:p14="http://schemas.microsoft.com/office/powerpoint/2010/main" val="30424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33" y="363482"/>
            <a:ext cx="10515600" cy="51623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ПРЕДСТАВЛЕНИЕ КЛИНИКИ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9335" y="1957586"/>
            <a:ext cx="3468451" cy="524613"/>
            <a:chOff x="1529423" y="2207802"/>
            <a:chExt cx="3468451" cy="524613"/>
          </a:xfrm>
        </p:grpSpPr>
        <p:sp>
          <p:nvSpPr>
            <p:cNvPr id="5" name="Oval 4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4036" y="2317367"/>
              <a:ext cx="2943838" cy="323165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 marL="12700" marR="5080">
                <a:buClr>
                  <a:srgbClr val="2DA939"/>
                </a:buClr>
                <a:tabLst>
                  <a:tab pos="299720" algn="l"/>
                </a:tabLst>
              </a:pPr>
              <a:r>
                <a:rPr lang="ru-RU" sz="1400" spc="5" dirty="0">
                  <a:latin typeface="Roboto Condensed"/>
                  <a:cs typeface="Verdana"/>
                </a:rPr>
                <a:t>Год основания клиники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71990" y="1915097"/>
            <a:ext cx="10699" cy="313745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9335" y="2597097"/>
            <a:ext cx="3602688" cy="524613"/>
            <a:chOff x="1529423" y="2845000"/>
            <a:chExt cx="3602688" cy="524613"/>
          </a:xfrm>
        </p:grpSpPr>
        <p:sp>
          <p:nvSpPr>
            <p:cNvPr id="8" name="Oval 7"/>
            <p:cNvSpPr/>
            <p:nvPr/>
          </p:nvSpPr>
          <p:spPr>
            <a:xfrm>
              <a:off x="1529423" y="2845000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4036" y="2865702"/>
              <a:ext cx="3078075" cy="491160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Почтовый (фактический и</a:t>
              </a:r>
            </a:p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юридический) адрес клиники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9335" y="3236608"/>
            <a:ext cx="2944772" cy="524613"/>
            <a:chOff x="1529423" y="2207802"/>
            <a:chExt cx="2944772" cy="524613"/>
          </a:xfrm>
        </p:grpSpPr>
        <p:sp>
          <p:nvSpPr>
            <p:cNvPr id="13" name="Oval 12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66252" y="2355964"/>
              <a:ext cx="2407943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Электронная почта</a:t>
              </a:r>
            </a:p>
          </p:txBody>
        </p:sp>
      </p:grpSp>
      <p:grpSp>
        <p:nvGrpSpPr>
          <p:cNvPr id="64" name="Group 26"/>
          <p:cNvGrpSpPr/>
          <p:nvPr/>
        </p:nvGrpSpPr>
        <p:grpSpPr>
          <a:xfrm>
            <a:off x="769335" y="3888429"/>
            <a:ext cx="2935984" cy="524613"/>
            <a:chOff x="1529423" y="2207802"/>
            <a:chExt cx="2935984" cy="524613"/>
          </a:xfrm>
        </p:grpSpPr>
        <p:sp>
          <p:nvSpPr>
            <p:cNvPr id="65" name="Oval 27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66" name="Rectangle 28"/>
            <p:cNvSpPr/>
            <p:nvPr/>
          </p:nvSpPr>
          <p:spPr>
            <a:xfrm>
              <a:off x="2054036" y="2320387"/>
              <a:ext cx="241137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400" dirty="0">
                  <a:latin typeface="Roboto Regular" charset="0"/>
                </a:rPr>
                <a:t>Web-</a:t>
              </a:r>
              <a:r>
                <a:rPr lang="ru-RU" sz="1400" dirty="0">
                  <a:latin typeface="Roboto Regular" charset="0"/>
                </a:rPr>
                <a:t>сайт клиники</a:t>
              </a:r>
            </a:p>
          </p:txBody>
        </p:sp>
      </p:grpSp>
      <p:grpSp>
        <p:nvGrpSpPr>
          <p:cNvPr id="67" name="Group 29"/>
          <p:cNvGrpSpPr/>
          <p:nvPr/>
        </p:nvGrpSpPr>
        <p:grpSpPr>
          <a:xfrm>
            <a:off x="769335" y="4527940"/>
            <a:ext cx="3100742" cy="524613"/>
            <a:chOff x="1529423" y="2207802"/>
            <a:chExt cx="3100742" cy="524613"/>
          </a:xfrm>
        </p:grpSpPr>
        <p:sp>
          <p:nvSpPr>
            <p:cNvPr id="68" name="Oval 30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69" name="Rectangle 31"/>
            <p:cNvSpPr/>
            <p:nvPr/>
          </p:nvSpPr>
          <p:spPr>
            <a:xfrm>
              <a:off x="2054036" y="2320387"/>
              <a:ext cx="2576129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Телефон, контактное лицо</a:t>
              </a:r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4762399" y="1957345"/>
            <a:ext cx="3468451" cy="538609"/>
            <a:chOff x="1529423" y="2207561"/>
            <a:chExt cx="3468451" cy="538609"/>
          </a:xfrm>
        </p:grpSpPr>
        <p:sp>
          <p:nvSpPr>
            <p:cNvPr id="71" name="Oval 4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72" name="Rectangle 5"/>
            <p:cNvSpPr/>
            <p:nvPr/>
          </p:nvSpPr>
          <p:spPr>
            <a:xfrm>
              <a:off x="2054036" y="2207561"/>
              <a:ext cx="2943838" cy="538609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 marL="12700" marR="5080">
                <a:buClr>
                  <a:srgbClr val="2DA939"/>
                </a:buClr>
                <a:tabLst>
                  <a:tab pos="299720" algn="l"/>
                </a:tabLst>
              </a:pPr>
              <a:r>
                <a:rPr lang="ru-RU" sz="1400" spc="5" dirty="0">
                  <a:latin typeface="Roboto Condensed"/>
                  <a:cs typeface="Verdana"/>
                </a:rPr>
                <a:t>Информация о филиалах</a:t>
              </a:r>
              <a:endParaRPr lang="en-US" sz="1400" spc="5" dirty="0">
                <a:latin typeface="Roboto Condensed"/>
                <a:cs typeface="Verdana"/>
              </a:endParaRPr>
            </a:p>
            <a:p>
              <a:pPr marL="12700" marR="5080">
                <a:buClr>
                  <a:srgbClr val="2DA939"/>
                </a:buClr>
                <a:tabLst>
                  <a:tab pos="299720" algn="l"/>
                </a:tabLst>
              </a:pPr>
              <a:r>
                <a:rPr lang="ru-RU" sz="1400" spc="5" dirty="0">
                  <a:latin typeface="Roboto Condensed"/>
                  <a:cs typeface="Verdana"/>
                </a:rPr>
                <a:t>(если есть)</a:t>
              </a:r>
            </a:p>
          </p:txBody>
        </p:sp>
      </p:grpSp>
      <p:cxnSp>
        <p:nvCxnSpPr>
          <p:cNvPr id="73" name="Straight Connector 6"/>
          <p:cNvCxnSpPr/>
          <p:nvPr/>
        </p:nvCxnSpPr>
        <p:spPr>
          <a:xfrm>
            <a:off x="4565054" y="1915097"/>
            <a:ext cx="10699" cy="313745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9"/>
          <p:cNvGrpSpPr/>
          <p:nvPr/>
        </p:nvGrpSpPr>
        <p:grpSpPr>
          <a:xfrm>
            <a:off x="4762399" y="2597097"/>
            <a:ext cx="2944772" cy="524613"/>
            <a:chOff x="1529423" y="2845000"/>
            <a:chExt cx="2944772" cy="524613"/>
          </a:xfrm>
        </p:grpSpPr>
        <p:sp>
          <p:nvSpPr>
            <p:cNvPr id="75" name="Oval 7"/>
            <p:cNvSpPr/>
            <p:nvPr/>
          </p:nvSpPr>
          <p:spPr>
            <a:xfrm>
              <a:off x="1529423" y="2845000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76" name="Rectangle 8"/>
            <p:cNvSpPr/>
            <p:nvPr/>
          </p:nvSpPr>
          <p:spPr>
            <a:xfrm>
              <a:off x="2054036" y="2972833"/>
              <a:ext cx="2420159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Общая площадь клиники</a:t>
              </a:r>
            </a:p>
          </p:txBody>
        </p:sp>
      </p:grpSp>
      <p:grpSp>
        <p:nvGrpSpPr>
          <p:cNvPr id="77" name="Group 11"/>
          <p:cNvGrpSpPr/>
          <p:nvPr/>
        </p:nvGrpSpPr>
        <p:grpSpPr>
          <a:xfrm>
            <a:off x="4762399" y="3236608"/>
            <a:ext cx="2932556" cy="524613"/>
            <a:chOff x="1529423" y="2207802"/>
            <a:chExt cx="2932556" cy="524613"/>
          </a:xfrm>
        </p:grpSpPr>
        <p:sp>
          <p:nvSpPr>
            <p:cNvPr id="78" name="Oval 12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79" name="Rectangle 13"/>
            <p:cNvSpPr/>
            <p:nvPr/>
          </p:nvSpPr>
          <p:spPr>
            <a:xfrm>
              <a:off x="2054036" y="2234807"/>
              <a:ext cx="2407943" cy="491160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Структура клиники</a:t>
              </a:r>
              <a:r>
                <a:rPr lang="en-US" sz="1400" dirty="0">
                  <a:latin typeface="Roboto Regular" charset="0"/>
                </a:rPr>
                <a:t> </a:t>
              </a:r>
              <a:r>
                <a:rPr lang="ru-RU" sz="1400" dirty="0">
                  <a:latin typeface="Roboto Regular" charset="0"/>
                </a:rPr>
                <a:t>(отделения)</a:t>
              </a:r>
            </a:p>
          </p:txBody>
        </p:sp>
      </p:grpSp>
      <p:grpSp>
        <p:nvGrpSpPr>
          <p:cNvPr id="80" name="Group 26"/>
          <p:cNvGrpSpPr/>
          <p:nvPr/>
        </p:nvGrpSpPr>
        <p:grpSpPr>
          <a:xfrm>
            <a:off x="4762399" y="3888429"/>
            <a:ext cx="2935984" cy="524613"/>
            <a:chOff x="1529423" y="2207802"/>
            <a:chExt cx="2935984" cy="524613"/>
          </a:xfrm>
        </p:grpSpPr>
        <p:sp>
          <p:nvSpPr>
            <p:cNvPr id="81" name="Oval 27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82" name="Rectangle 28"/>
            <p:cNvSpPr/>
            <p:nvPr/>
          </p:nvSpPr>
          <p:spPr>
            <a:xfrm>
              <a:off x="2054036" y="2320387"/>
              <a:ext cx="241137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Оснащенность клиники</a:t>
              </a:r>
            </a:p>
          </p:txBody>
        </p:sp>
      </p:grpSp>
      <p:grpSp>
        <p:nvGrpSpPr>
          <p:cNvPr id="83" name="Group 29"/>
          <p:cNvGrpSpPr/>
          <p:nvPr/>
        </p:nvGrpSpPr>
        <p:grpSpPr>
          <a:xfrm>
            <a:off x="4762399" y="4527940"/>
            <a:ext cx="3100742" cy="555355"/>
            <a:chOff x="1529423" y="2207802"/>
            <a:chExt cx="3100742" cy="555355"/>
          </a:xfrm>
        </p:grpSpPr>
        <p:sp>
          <p:nvSpPr>
            <p:cNvPr id="84" name="Oval 30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85" name="Rectangle 31"/>
            <p:cNvSpPr/>
            <p:nvPr/>
          </p:nvSpPr>
          <p:spPr>
            <a:xfrm>
              <a:off x="2054036" y="2271997"/>
              <a:ext cx="2576129" cy="491160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Количество штатных сотрудников клиники</a:t>
              </a:r>
            </a:p>
          </p:txBody>
        </p:sp>
      </p:grpSp>
      <p:grpSp>
        <p:nvGrpSpPr>
          <p:cNvPr id="86" name="Group 10"/>
          <p:cNvGrpSpPr/>
          <p:nvPr/>
        </p:nvGrpSpPr>
        <p:grpSpPr>
          <a:xfrm>
            <a:off x="8562432" y="1957586"/>
            <a:ext cx="3468451" cy="524613"/>
            <a:chOff x="1529423" y="2207802"/>
            <a:chExt cx="3468451" cy="524613"/>
          </a:xfrm>
        </p:grpSpPr>
        <p:sp>
          <p:nvSpPr>
            <p:cNvPr id="87" name="Oval 4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88" name="Rectangle 5"/>
            <p:cNvSpPr/>
            <p:nvPr/>
          </p:nvSpPr>
          <p:spPr>
            <a:xfrm>
              <a:off x="2054036" y="2317367"/>
              <a:ext cx="2943838" cy="323165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 marL="12700" marR="5080">
                <a:buClr>
                  <a:srgbClr val="2DA939"/>
                </a:buClr>
                <a:tabLst>
                  <a:tab pos="299720" algn="l"/>
                </a:tabLst>
              </a:pPr>
              <a:r>
                <a:rPr lang="ru-RU" sz="1400" spc="5" dirty="0">
                  <a:latin typeface="Roboto Condensed"/>
                  <a:cs typeface="Verdana"/>
                </a:rPr>
                <a:t>Медицинская лицензия</a:t>
              </a:r>
            </a:p>
          </p:txBody>
        </p:sp>
      </p:grpSp>
      <p:cxnSp>
        <p:nvCxnSpPr>
          <p:cNvPr id="89" name="Straight Connector 6"/>
          <p:cNvCxnSpPr/>
          <p:nvPr/>
        </p:nvCxnSpPr>
        <p:spPr>
          <a:xfrm>
            <a:off x="8365087" y="1915097"/>
            <a:ext cx="10699" cy="313745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9"/>
          <p:cNvGrpSpPr/>
          <p:nvPr/>
        </p:nvGrpSpPr>
        <p:grpSpPr>
          <a:xfrm>
            <a:off x="8562432" y="2597097"/>
            <a:ext cx="3227232" cy="524613"/>
            <a:chOff x="1529423" y="2845000"/>
            <a:chExt cx="3227232" cy="524613"/>
          </a:xfrm>
        </p:grpSpPr>
        <p:sp>
          <p:nvSpPr>
            <p:cNvPr id="91" name="Oval 7"/>
            <p:cNvSpPr/>
            <p:nvPr/>
          </p:nvSpPr>
          <p:spPr>
            <a:xfrm>
              <a:off x="1529423" y="2845000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92" name="Rectangle 8"/>
            <p:cNvSpPr/>
            <p:nvPr/>
          </p:nvSpPr>
          <p:spPr>
            <a:xfrm>
              <a:off x="2054036" y="2957584"/>
              <a:ext cx="2702619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Фото клиники (до 6-и фото)</a:t>
              </a:r>
            </a:p>
          </p:txBody>
        </p:sp>
      </p:grpSp>
      <p:grpSp>
        <p:nvGrpSpPr>
          <p:cNvPr id="93" name="Group 11"/>
          <p:cNvGrpSpPr/>
          <p:nvPr/>
        </p:nvGrpSpPr>
        <p:grpSpPr>
          <a:xfrm>
            <a:off x="8562432" y="3236608"/>
            <a:ext cx="3227232" cy="555856"/>
            <a:chOff x="1529423" y="2207802"/>
            <a:chExt cx="3227232" cy="555856"/>
          </a:xfrm>
        </p:grpSpPr>
        <p:sp>
          <p:nvSpPr>
            <p:cNvPr id="94" name="Oval 12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95" name="Rectangle 13"/>
            <p:cNvSpPr/>
            <p:nvPr/>
          </p:nvSpPr>
          <p:spPr>
            <a:xfrm>
              <a:off x="2066252" y="2272498"/>
              <a:ext cx="2690403" cy="491160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Копии статей из прессы (если есть)</a:t>
              </a:r>
            </a:p>
          </p:txBody>
        </p:sp>
      </p:grpSp>
      <p:grpSp>
        <p:nvGrpSpPr>
          <p:cNvPr id="96" name="Group 26"/>
          <p:cNvGrpSpPr/>
          <p:nvPr/>
        </p:nvGrpSpPr>
        <p:grpSpPr>
          <a:xfrm>
            <a:off x="8562432" y="3888429"/>
            <a:ext cx="2935984" cy="524613"/>
            <a:chOff x="1529423" y="2207802"/>
            <a:chExt cx="2935984" cy="524613"/>
          </a:xfrm>
        </p:grpSpPr>
        <p:sp>
          <p:nvSpPr>
            <p:cNvPr id="97" name="Oval 27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98" name="Rectangle 28"/>
            <p:cNvSpPr/>
            <p:nvPr/>
          </p:nvSpPr>
          <p:spPr>
            <a:xfrm>
              <a:off x="2054036" y="2320387"/>
              <a:ext cx="2411371" cy="299441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Пластическая хирургия</a:t>
              </a:r>
              <a:endParaRPr lang="en-US" sz="900" dirty="0">
                <a:latin typeface="Roboto Regular" charset="0"/>
              </a:endParaRPr>
            </a:p>
          </p:txBody>
        </p:sp>
      </p:grpSp>
      <p:grpSp>
        <p:nvGrpSpPr>
          <p:cNvPr id="99" name="Group 29"/>
          <p:cNvGrpSpPr/>
          <p:nvPr/>
        </p:nvGrpSpPr>
        <p:grpSpPr>
          <a:xfrm>
            <a:off x="8562432" y="4527940"/>
            <a:ext cx="3100742" cy="555355"/>
            <a:chOff x="1529423" y="2207802"/>
            <a:chExt cx="3100742" cy="555355"/>
          </a:xfrm>
        </p:grpSpPr>
        <p:sp>
          <p:nvSpPr>
            <p:cNvPr id="100" name="Oval 30"/>
            <p:cNvSpPr/>
            <p:nvPr/>
          </p:nvSpPr>
          <p:spPr>
            <a:xfrm>
              <a:off x="1529423" y="2207802"/>
              <a:ext cx="524613" cy="524613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ru-RU" sz="2400" dirty="0">
                  <a:solidFill>
                    <a:schemeClr val="accent2"/>
                  </a:solidFill>
                  <a:latin typeface="linea-basic-10" panose="02000509000000000000" pitchFamily="49" charset="0"/>
                </a:rPr>
                <a:t>٧</a:t>
              </a:r>
              <a:endParaRPr lang="en-US" sz="2400" dirty="0">
                <a:solidFill>
                  <a:schemeClr val="accent2"/>
                </a:solidFill>
                <a:latin typeface="linea-basic-10" panose="02000509000000000000" pitchFamily="49" charset="0"/>
              </a:endParaRPr>
            </a:p>
          </p:txBody>
        </p:sp>
        <p:sp>
          <p:nvSpPr>
            <p:cNvPr id="101" name="Rectangle 31"/>
            <p:cNvSpPr/>
            <p:nvPr/>
          </p:nvSpPr>
          <p:spPr>
            <a:xfrm>
              <a:off x="2054036" y="2271997"/>
              <a:ext cx="2576129" cy="491160"/>
            </a:xfrm>
            <a:prstGeom prst="rect">
              <a:avLst/>
            </a:prstGeom>
          </p:spPr>
          <p:txBody>
            <a:bodyPr wrap="square" lIns="121920" rIns="121920" bIns="6096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ru-RU" sz="1400" dirty="0">
                  <a:latin typeface="Roboto Regular" charset="0"/>
                </a:rPr>
                <a:t>Страница клиники в социальных сетях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8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11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1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 p14:presetBounceEnd="5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5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11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1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r="5400000" sx="95000" sy="95000" algn="ctr" rotWithShape="0">
              <a:prstClr val="black">
                <a:alpha val="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latinLnBrk="1" hangingPunct="1"/>
            <a:endParaRPr lang="ru-RU" sz="3200">
              <a:ea typeface="굴림" charset="-127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CBB532-0CBD-413C-87C4-14EEE64B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31" t="40591" r="42755" b="8027"/>
          <a:stretch/>
        </p:blipFill>
        <p:spPr>
          <a:xfrm>
            <a:off x="4310760" y="0"/>
            <a:ext cx="788124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CBB532-0CBD-413C-87C4-14EEE64B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5" t="15679" r="54542" b="60399"/>
          <a:stretch/>
        </p:blipFill>
        <p:spPr>
          <a:xfrm>
            <a:off x="1952368" y="1544594"/>
            <a:ext cx="1978071" cy="28398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CBB532-0CBD-413C-87C4-14EEE64B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08" t="15845" r="44799" b="60234"/>
          <a:stretch/>
        </p:blipFill>
        <p:spPr>
          <a:xfrm>
            <a:off x="33049" y="4018193"/>
            <a:ext cx="1919319" cy="28398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" y="0"/>
            <a:ext cx="1981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ПАЦИЕНТ «А», ВОЗРАСТ, ФОТО ДО ПРОЦЕДУРЫ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07642" y="1079125"/>
            <a:ext cx="776721" cy="63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64" tIns="22833" rIns="45664" bIns="22833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Open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2737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Профиль справа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3479" y="2473855"/>
            <a:ext cx="2133600" cy="2897498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справа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44221" y="2467268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Анфас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34963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¾ слева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25705" y="2467267"/>
            <a:ext cx="2133600" cy="2901922"/>
          </a:xfrm>
          <a:prstGeom prst="rect">
            <a:avLst/>
          </a:prstGeom>
          <a:ln w="57150">
            <a:prstDash val="dash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Фото Профиль слева</a:t>
            </a:r>
          </a:p>
        </p:txBody>
      </p:sp>
    </p:spTree>
    <p:extLst>
      <p:ext uri="{BB962C8B-B14F-4D97-AF65-F5344CB8AC3E}">
        <p14:creationId xmlns:p14="http://schemas.microsoft.com/office/powerpoint/2010/main" val="26436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14" y="284295"/>
            <a:ext cx="11428511" cy="5666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699" dirty="0"/>
              <a:t>ОПИСАНИЕ СОЧЕТАННОЙ/КОМБИНИРОВАННОЙ МЕТОДИКИ </a:t>
            </a:r>
            <a:br>
              <a:rPr lang="ru-RU" sz="2699" dirty="0"/>
            </a:br>
            <a:r>
              <a:rPr lang="ru-RU" sz="2699" dirty="0"/>
              <a:t>ПАЦИЕНТА «А», ДАТА ПРОЦЕДУРЫ</a:t>
            </a:r>
            <a:endParaRPr lang="en-US" sz="2699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487" y="168514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 Light"/>
                <a:cs typeface="Open Sans Light"/>
              </a:rPr>
              <a:t>Методика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4487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050" dirty="0">
                <a:solidFill>
                  <a:schemeClr val="tx2"/>
                </a:solidFill>
                <a:latin typeface="Open Sans Light"/>
                <a:cs typeface="Open Sans Light"/>
              </a:rPr>
              <a:t>Обоснование методики 1</a:t>
            </a:r>
            <a:endParaRPr lang="en-US" sz="105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3141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050" dirty="0">
                <a:solidFill>
                  <a:schemeClr val="tx2"/>
                </a:solidFill>
                <a:latin typeface="Open Sans Light"/>
                <a:cs typeface="Open Sans Light"/>
              </a:rPr>
              <a:t>Обоснование методики 2</a:t>
            </a:r>
            <a:endParaRPr lang="en-US" sz="105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41795" y="4862578"/>
            <a:ext cx="2133600" cy="1252122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050" dirty="0">
                <a:solidFill>
                  <a:schemeClr val="tx2"/>
                </a:solidFill>
                <a:latin typeface="Open Sans Light"/>
                <a:cs typeface="Open Sans Light"/>
              </a:rPr>
              <a:t>Обоснование методики 3</a:t>
            </a:r>
            <a:endParaRPr lang="en-US" sz="105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4487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Описание методики1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43141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 Light"/>
                <a:cs typeface="Open Sans Light"/>
              </a:rPr>
              <a:t>Методика 2</a:t>
            </a:r>
            <a:endParaRPr lang="en-US" sz="16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41795" y="168493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Open Sans Light"/>
                <a:cs typeface="Open Sans Light"/>
              </a:rPr>
              <a:t>Методика 3</a:t>
            </a:r>
            <a:endParaRPr lang="en-US" sz="16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3141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Описание методики1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41795" y="2608131"/>
            <a:ext cx="2133600" cy="1170828"/>
          </a:xfrm>
          <a:prstGeom prst="rect">
            <a:avLst/>
          </a:prstGeom>
          <a:ln w="57150"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/>
                </a:solidFill>
                <a:latin typeface="Open Sans Light"/>
                <a:cs typeface="Open Sans Light"/>
              </a:rPr>
              <a:t>Описание методики1</a:t>
            </a:r>
            <a:endParaRPr lang="en-US" sz="1200" dirty="0">
              <a:solidFill>
                <a:schemeClr val="tx2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54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LUXE Blue Teal">
      <a:dk1>
        <a:srgbClr val="445469"/>
      </a:dk1>
      <a:lt1>
        <a:srgbClr val="F6F8F8"/>
      </a:lt1>
      <a:dk2>
        <a:srgbClr val="445469"/>
      </a:dk2>
      <a:lt2>
        <a:srgbClr val="FFFFFF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5B9BD5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  <a:effectLst>
          <a:outerShdw dir="5400000" sx="95000" sy="95000" algn="ctr" rotWithShape="0">
            <a:prstClr val="black">
              <a:alpha val="5000"/>
            </a:prstClr>
          </a:outerShdw>
        </a:effectLst>
      </a:spPr>
      <a:bodyPr anchor="ctr"/>
      <a:lstStyle>
        <a:defPPr algn="ctr" eaLnBrk="1" latinLnBrk="1" hangingPunct="1">
          <a:defRPr sz="3200">
            <a:ea typeface="굴림" charset="-127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25383</TotalTime>
  <Words>1286</Words>
  <Application>Microsoft Office PowerPoint</Application>
  <PresentationFormat>Широкоэкранный</PresentationFormat>
  <Paragraphs>498</Paragraphs>
  <Slides>52</Slides>
  <Notes>50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70" baseType="lpstr">
      <vt:lpstr>굴림</vt:lpstr>
      <vt:lpstr>Arial</vt:lpstr>
      <vt:lpstr>Calibri</vt:lpstr>
      <vt:lpstr>Calibri Light</vt:lpstr>
      <vt:lpstr>Crimson Text Roman</vt:lpstr>
      <vt:lpstr>linea-basic-10</vt:lpstr>
      <vt:lpstr>Montserrat</vt:lpstr>
      <vt:lpstr>Montserrat Extra</vt:lpstr>
      <vt:lpstr>Open Sans</vt:lpstr>
      <vt:lpstr>Open Sans Light</vt:lpstr>
      <vt:lpstr>Roboto</vt:lpstr>
      <vt:lpstr>Roboto Black</vt:lpstr>
      <vt:lpstr>Roboto Condensed</vt:lpstr>
      <vt:lpstr>Roboto Light</vt:lpstr>
      <vt:lpstr>Roboto Regular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ПРЕДСТАВЛЕНИЕ КЛИНИКИ</vt:lpstr>
      <vt:lpstr>ПРЕДСТАВЛЕНИЕ КЛИНИКИ</vt:lpstr>
      <vt:lpstr>Презентация PowerPoint</vt:lpstr>
      <vt:lpstr>ПАЦИЕНТ «А», ВОЗРАСТ, ФОТО ДО ПРОЦЕДУРЫ</vt:lpstr>
      <vt:lpstr>ОПИСАНИЕ СОЧЕТАННОЙ/КОМБИНИРОВАННОЙ МЕТОДИКИ  ПАЦИЕНТА «А», ДАТА ПРОЦЕДУРЫ</vt:lpstr>
      <vt:lpstr>ПРЕДСТАВЛЕНИЕ МЕТОДИКИ</vt:lpstr>
      <vt:lpstr>ПРОТОКОЛ</vt:lpstr>
      <vt:lpstr>ПРОТОКОЛ</vt:lpstr>
      <vt:lpstr>ПАЦИЕНТ «А», ВОЗРАСТ</vt:lpstr>
      <vt:lpstr>ПАЦИЕНТ «А», ВОЗРАСТ</vt:lpstr>
      <vt:lpstr>ПАЦИЕНТ «А», ВОЗРАСТ</vt:lpstr>
      <vt:lpstr>ПАЦИЕНТ «А», ВОЗРАСТ</vt:lpstr>
      <vt:lpstr>ПАЦИЕНТ «А», ВОЗРАСТ</vt:lpstr>
      <vt:lpstr>ПАЦИЕНТ «А», ВОЗРАСТ ФОТО ДО ПРОЦЕДУРЫ</vt:lpstr>
      <vt:lpstr>ПАЦИЕНТ «В», ВОЗРАСТ, ФОТО ДО ПРОЦЕДУРЫ</vt:lpstr>
      <vt:lpstr>ОПИСАНИЕ СОЧЕТАННОЙ/КОМБИНИРОВАННОЙ МЕТОДИКИ  ПАЦИЕНТА «В», ДАТА ПРОЦЕДУРЫ</vt:lpstr>
      <vt:lpstr>ПРЕДСТАВЛЕНИЕ МЕТОДИКИ</vt:lpstr>
      <vt:lpstr>ПРОТОКОЛ</vt:lpstr>
      <vt:lpstr>ПРОТОКОЛ</vt:lpstr>
      <vt:lpstr>ПАЦИЕНТ «В», ВОЗРАСТ</vt:lpstr>
      <vt:lpstr>ПАЦИЕНТ «В», ВОЗРАСТ</vt:lpstr>
      <vt:lpstr>ПАЦИЕНТ «В», ВОЗРАСТ</vt:lpstr>
      <vt:lpstr>ПАЦИЕНТ «В», ВОЗРАСТ</vt:lpstr>
      <vt:lpstr>ПАЦИЕНТ «В», ВОЗРАСТ</vt:lpstr>
      <vt:lpstr>ПАЦИЕНТ «В», ВОЗРАСТ ФОТО ДО ПРОЦЕДУРЫ</vt:lpstr>
      <vt:lpstr>ПАЦИЕНТ «С», ВОЗРАСТ ФОТО ДО ПРОЦЕДУРЫ</vt:lpstr>
      <vt:lpstr>ОПИСАНИЕ СОЧЕТАННОЙ/КОМБИНИРОВАННОЙ МЕТОДИКИ  ПАЦИЕНТА «С», ДАТА ПРОЦЕДУРЫ</vt:lpstr>
      <vt:lpstr>ПРЕДСТАВЛЕНИЕ МЕТОДИКИ</vt:lpstr>
      <vt:lpstr>ПРОТОКОЛ</vt:lpstr>
      <vt:lpstr>ПРОТОКОЛ</vt:lpstr>
      <vt:lpstr>ПАЦИЕНТ «С», ВОЗРАСТ</vt:lpstr>
      <vt:lpstr>ПАЦИЕНТ «С», ВОЗРАСТ</vt:lpstr>
      <vt:lpstr>ПАЦИЕНТ «С», ВОЗРАСТ</vt:lpstr>
      <vt:lpstr>ПАЦИЕНТ «С», ВОЗРАСТ</vt:lpstr>
      <vt:lpstr>ПАЦИЕНТ «С», ВОЗРАСТ</vt:lpstr>
      <vt:lpstr>ПАЦИЕНТ «С», ВОЗРАСТ ФОТО ДО ПРОЦЕДУРЫ</vt:lpstr>
      <vt:lpstr>ПАЦИЕНТ «D», ВОЗРАСТ ФОТО ДО ПРОЦЕДУРЫ</vt:lpstr>
      <vt:lpstr>ОПИСАНИЕ СОЧЕТАННОЙ/КОМБИНИРОВАННОЙ МЕТОДИКИ  ПАЦИЕНТА «D», ДАТА ПРОЦЕДУРЫ</vt:lpstr>
      <vt:lpstr>ПРЕДСТАВЛЕНИЕ МЕТОДИКИ</vt:lpstr>
      <vt:lpstr>ПРОТОКОЛ</vt:lpstr>
      <vt:lpstr>ПРОТОКОЛ</vt:lpstr>
      <vt:lpstr>ПАЦИЕНТ «D», ВОЗРАСТ</vt:lpstr>
      <vt:lpstr>ПАЦИЕНТ «D», ВОЗРАСТ</vt:lpstr>
      <vt:lpstr>ПАЦИЕНТ «D», ВОЗРАСТ</vt:lpstr>
      <vt:lpstr>ПАЦИЕНТ «D», ВОЗРАСТ</vt:lpstr>
      <vt:lpstr>ПАЦИЕНТ «D», ВОЗРАСТ</vt:lpstr>
      <vt:lpstr>ПАЦИЕНТ «D», ВОЗРАСТ ФОТО ДО ПРОЦЕДУРЫ</vt:lpstr>
      <vt:lpstr>*По дополнительному соглашению с участником номинации «Лидер нитевых технологий», компания «АПТОС ГРУПП» может использовать материалы со ссылкой на клинику.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Кузнецова Анастасия Александровна</cp:lastModifiedBy>
  <cp:revision>383</cp:revision>
  <dcterms:created xsi:type="dcterms:W3CDTF">2015-12-06T01:44:23Z</dcterms:created>
  <dcterms:modified xsi:type="dcterms:W3CDTF">2018-05-31T12:27:41Z</dcterms:modified>
</cp:coreProperties>
</file>